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88" r:id="rId10"/>
    <p:sldId id="267" r:id="rId11"/>
    <p:sldId id="284" r:id="rId12"/>
    <p:sldId id="286" r:id="rId13"/>
    <p:sldId id="287" r:id="rId14"/>
    <p:sldId id="282" r:id="rId15"/>
    <p:sldId id="283" r:id="rId16"/>
    <p:sldId id="263" r:id="rId17"/>
    <p:sldId id="269" r:id="rId18"/>
    <p:sldId id="270" r:id="rId19"/>
    <p:sldId id="266" r:id="rId20"/>
    <p:sldId id="271" r:id="rId21"/>
    <p:sldId id="268" r:id="rId22"/>
    <p:sldId id="273" r:id="rId23"/>
    <p:sldId id="278" r:id="rId24"/>
    <p:sldId id="274" r:id="rId25"/>
    <p:sldId id="277" r:id="rId26"/>
    <p:sldId id="276" r:id="rId27"/>
    <p:sldId id="272" r:id="rId28"/>
    <p:sldId id="281" r:id="rId29"/>
    <p:sldId id="280" r:id="rId30"/>
    <p:sldId id="285" r:id="rId31"/>
    <p:sldId id="275"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D885-2B41-496F-9F3C-D5B33BE86B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1FF10F-52E7-44D6-BD72-8BE872462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DF6975-62A6-420A-9390-924F8BE65ABA}"/>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5" name="Footer Placeholder 4">
            <a:extLst>
              <a:ext uri="{FF2B5EF4-FFF2-40B4-BE49-F238E27FC236}">
                <a16:creationId xmlns:a16="http://schemas.microsoft.com/office/drawing/2014/main" id="{78234640-FF85-4518-AB57-C09F3C567B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C87C0-968F-4A56-8352-1ED70F811AD1}"/>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39411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B41A-0526-4C66-9BFF-23A67B0B0C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43B218-269A-4F12-88A6-6271B9D4FD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CA793D-3A6E-43BC-8397-50946952CB23}"/>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5" name="Footer Placeholder 4">
            <a:extLst>
              <a:ext uri="{FF2B5EF4-FFF2-40B4-BE49-F238E27FC236}">
                <a16:creationId xmlns:a16="http://schemas.microsoft.com/office/drawing/2014/main" id="{B26BE9D2-0530-4F25-81DB-279EC829A7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E71E5E-00B2-4432-809C-E406474A613D}"/>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198589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70E09-67FB-44AF-B061-FE685546A3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022C31-474E-4E29-A1BE-C52FFBFD33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26BA0-DF0B-4FC7-B2D6-2117E8E01A06}"/>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5" name="Footer Placeholder 4">
            <a:extLst>
              <a:ext uri="{FF2B5EF4-FFF2-40B4-BE49-F238E27FC236}">
                <a16:creationId xmlns:a16="http://schemas.microsoft.com/office/drawing/2014/main" id="{EF1B17F7-75DE-4895-A573-0325D2AF4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7E5FD-AEA2-4A72-9031-07E9DC5921C5}"/>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283751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E692-77FC-4AEB-85D9-9940E9CE6C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39B4F2-6FAF-4FEB-B928-4B296A7CC1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DC06B-6EF6-41B0-87CF-1571CC96A729}"/>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5" name="Footer Placeholder 4">
            <a:extLst>
              <a:ext uri="{FF2B5EF4-FFF2-40B4-BE49-F238E27FC236}">
                <a16:creationId xmlns:a16="http://schemas.microsoft.com/office/drawing/2014/main" id="{6BA703FD-FDAE-4B1D-9557-F2F072129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9B10-15C9-44D7-A1A8-F358493CE86F}"/>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214220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261F-AEB0-4A3A-A8CE-A0C2D82BE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B88923-6B01-4B8B-92B7-8712629AE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51E806-DE5E-4C16-A31C-0362C7ED6669}"/>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5" name="Footer Placeholder 4">
            <a:extLst>
              <a:ext uri="{FF2B5EF4-FFF2-40B4-BE49-F238E27FC236}">
                <a16:creationId xmlns:a16="http://schemas.microsoft.com/office/drawing/2014/main" id="{F60EF67B-3ECB-4D74-9329-A8BF971067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23F84-0A2E-419D-B752-74624A59E78E}"/>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273477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0CA6-A8B2-4B23-B962-27867D867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2EA808-2E67-4C5E-8170-8BB7BF4364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D3CD42-A451-470A-B1FF-6FF8761214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AF1225-67E1-456B-9346-9E3093D79DCE}"/>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6" name="Footer Placeholder 5">
            <a:extLst>
              <a:ext uri="{FF2B5EF4-FFF2-40B4-BE49-F238E27FC236}">
                <a16:creationId xmlns:a16="http://schemas.microsoft.com/office/drawing/2014/main" id="{369A54CA-E580-4D78-9A4C-90771CB75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51D91-9A7C-494F-B40E-BD144B873C17}"/>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355350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9234-63B4-4B71-B038-59431AF90C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CCB4AE-9420-426A-84F9-FCEAADDFA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992F08-780C-4B43-A8D8-DB496EFAF3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15B533-7508-4DEE-85BD-5491A63BC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C75C9E-EB59-46BE-B0AE-75699AF2A1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BA4319-F0F2-4868-B0A0-F4865C94B9D9}"/>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8" name="Footer Placeholder 7">
            <a:extLst>
              <a:ext uri="{FF2B5EF4-FFF2-40B4-BE49-F238E27FC236}">
                <a16:creationId xmlns:a16="http://schemas.microsoft.com/office/drawing/2014/main" id="{5172CBA1-0614-40E6-9C1E-3E7CADC18B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C07997-8988-440D-992A-5D3115AD76E0}"/>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146552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A897-991E-42C7-A8E2-23E1B6DD59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500F95-7F92-4E9E-A7AD-94DBAC3BB56F}"/>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4" name="Footer Placeholder 3">
            <a:extLst>
              <a:ext uri="{FF2B5EF4-FFF2-40B4-BE49-F238E27FC236}">
                <a16:creationId xmlns:a16="http://schemas.microsoft.com/office/drawing/2014/main" id="{C27C0A43-608B-48E8-AD36-C67B1A8864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2B319C-4289-46F7-BD58-23E337897054}"/>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390724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8BEEC-F4A0-4F02-B552-C6783576CE40}"/>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3" name="Footer Placeholder 2">
            <a:extLst>
              <a:ext uri="{FF2B5EF4-FFF2-40B4-BE49-F238E27FC236}">
                <a16:creationId xmlns:a16="http://schemas.microsoft.com/office/drawing/2014/main" id="{2FFB820C-C62E-4B6E-83CD-F48DF553E9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FB9D77-5F62-4B19-B5B0-F6E03E44D45A}"/>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3552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75069-7581-4C20-96CD-29D504233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963E6B-48FB-480C-A6BE-649A42E9E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1163DB-B644-4556-A911-353B23C19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06A849-73C2-4067-9654-436355B9949A}"/>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6" name="Footer Placeholder 5">
            <a:extLst>
              <a:ext uri="{FF2B5EF4-FFF2-40B4-BE49-F238E27FC236}">
                <a16:creationId xmlns:a16="http://schemas.microsoft.com/office/drawing/2014/main" id="{5975DE92-85C2-4261-B3F2-5D129F0421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D2EB2-0C66-4E92-A38F-73BE6AD9E545}"/>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337368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E5F8-8CA2-4594-812C-ADDE64D63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BD8441-D85B-4C34-9227-17A78DFC1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7FD604-FCE9-4307-BC3D-FA61D74F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9D32AA-1FED-4C5F-815C-AAF4BD096EF2}"/>
              </a:ext>
            </a:extLst>
          </p:cNvPr>
          <p:cNvSpPr>
            <a:spLocks noGrp="1"/>
          </p:cNvSpPr>
          <p:nvPr>
            <p:ph type="dt" sz="half" idx="10"/>
          </p:nvPr>
        </p:nvSpPr>
        <p:spPr/>
        <p:txBody>
          <a:bodyPr/>
          <a:lstStyle/>
          <a:p>
            <a:fld id="{A67D3015-390B-4568-866C-32CF8C44BAC1}" type="datetimeFigureOut">
              <a:rPr lang="en-GB" smtClean="0"/>
              <a:t>21/09/2023</a:t>
            </a:fld>
            <a:endParaRPr lang="en-GB"/>
          </a:p>
        </p:txBody>
      </p:sp>
      <p:sp>
        <p:nvSpPr>
          <p:cNvPr id="6" name="Footer Placeholder 5">
            <a:extLst>
              <a:ext uri="{FF2B5EF4-FFF2-40B4-BE49-F238E27FC236}">
                <a16:creationId xmlns:a16="http://schemas.microsoft.com/office/drawing/2014/main" id="{944322F7-9FB0-4AA9-A069-B788267CA0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B9359-4B94-4CCD-8DFE-5518D9764463}"/>
              </a:ext>
            </a:extLst>
          </p:cNvPr>
          <p:cNvSpPr>
            <a:spLocks noGrp="1"/>
          </p:cNvSpPr>
          <p:nvPr>
            <p:ph type="sldNum" sz="quarter" idx="12"/>
          </p:nvPr>
        </p:nvSpPr>
        <p:spPr/>
        <p:txBody>
          <a:bodyPr/>
          <a:lstStyle/>
          <a:p>
            <a:fld id="{14DFF802-7E16-484F-9208-7FCC319FF5E3}" type="slidenum">
              <a:rPr lang="en-GB" smtClean="0"/>
              <a:t>‹#›</a:t>
            </a:fld>
            <a:endParaRPr lang="en-GB"/>
          </a:p>
        </p:txBody>
      </p:sp>
    </p:spTree>
    <p:extLst>
      <p:ext uri="{BB962C8B-B14F-4D97-AF65-F5344CB8AC3E}">
        <p14:creationId xmlns:p14="http://schemas.microsoft.com/office/powerpoint/2010/main" val="49281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253CF-F309-4083-8EC4-E8CD0E42D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A1958A-1D90-45A1-9A45-7B7C630F6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9D3E3D-A47C-4001-8E8D-4595778B4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D3015-390B-4568-866C-32CF8C44BAC1}" type="datetimeFigureOut">
              <a:rPr lang="en-GB" smtClean="0"/>
              <a:t>21/09/2023</a:t>
            </a:fld>
            <a:endParaRPr lang="en-GB"/>
          </a:p>
        </p:txBody>
      </p:sp>
      <p:sp>
        <p:nvSpPr>
          <p:cNvPr id="5" name="Footer Placeholder 4">
            <a:extLst>
              <a:ext uri="{FF2B5EF4-FFF2-40B4-BE49-F238E27FC236}">
                <a16:creationId xmlns:a16="http://schemas.microsoft.com/office/drawing/2014/main" id="{616C3354-519B-4F3B-BE20-AD40D5272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2B8B54-6444-4F18-AF6E-69ADE8142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FF802-7E16-484F-9208-7FCC319FF5E3}" type="slidenum">
              <a:rPr lang="en-GB" smtClean="0"/>
              <a:t>‹#›</a:t>
            </a:fld>
            <a:endParaRPr lang="en-GB"/>
          </a:p>
        </p:txBody>
      </p:sp>
    </p:spTree>
    <p:extLst>
      <p:ext uri="{BB962C8B-B14F-4D97-AF65-F5344CB8AC3E}">
        <p14:creationId xmlns:p14="http://schemas.microsoft.com/office/powerpoint/2010/main" val="153590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youtube.com/watch?v=d5kW4pI_VQ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ternetmatters.org/parental-controls/" TargetMode="External"/><Relationship Id="rId2" Type="http://schemas.openxmlformats.org/officeDocument/2006/relationships/hyperlink" Target="https://www.googleadservices.com/pagead/aclk?sa=L&amp;ai=DChcSEwiY957Kyu71AhUb6u0KHeUhDH0YABABGgJkZw&amp;ae=2&amp;ohost=www.google.co.uk&amp;cid=CAESWuD2wTJPLWX8OOc3XQWXW0VlWeYxYaX5Rl8lDpAx6I-v0AXmZk2N33f6EVygK2_RdRKezClnlHXbWNIQI22qMj9ecqYIdnKf5A389smYf8bHcu9GtfQZksDgRw&amp;sig=AOD64_22_WnvOWh_d1XW3AUZXeJWGL_sPQ&amp;q&amp;adurl&amp;ved=2ahUKEwjl-ZfKyu71AhURgFwKHQyfDygQ0Qx6BAgEEAE"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parentsprotect.co.uk/internet-safety.htm?gclid=EAIaIQobChMI1uuFv8jr9QIVzu5RCh3TxgKNEAAYASAAEgIJx_D_BwE" TargetMode="Externa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kidmatterscounseling.com/blog/5-things-parents-need-to-know-about-tik-tok/#:~:text=What%20is%20the%20Age%20Limit,when%20new%20users%20sign%20up."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E386A7-ABC2-49DD-9CA4-865683162D11}"/>
              </a:ext>
            </a:extLst>
          </p:cNvPr>
          <p:cNvSpPr/>
          <p:nvPr/>
        </p:nvSpPr>
        <p:spPr>
          <a:xfrm>
            <a:off x="2199640" y="1465054"/>
            <a:ext cx="7792720" cy="2308324"/>
          </a:xfrm>
          <a:prstGeom prst="rect">
            <a:avLst/>
          </a:prstGeom>
        </p:spPr>
        <p:txBody>
          <a:bodyPr wrap="square">
            <a:spAutoFit/>
          </a:bodyPr>
          <a:lstStyle/>
          <a:p>
            <a:pPr algn="ctr"/>
            <a:r>
              <a:rPr lang="en-GB" sz="4800" u="sng" dirty="0">
                <a:latin typeface="Comic Sans MS" panose="030F0702030302020204" pitchFamily="66" charset="0"/>
                <a:ea typeface="+mj-ea"/>
                <a:cs typeface="+mj-cs"/>
              </a:rPr>
              <a:t>The Croft Primary School Internet </a:t>
            </a:r>
            <a:r>
              <a:rPr lang="en-GB" sz="4800" u="sng">
                <a:latin typeface="Comic Sans MS" panose="030F0702030302020204" pitchFamily="66" charset="0"/>
                <a:ea typeface="+mj-ea"/>
                <a:cs typeface="+mj-cs"/>
              </a:rPr>
              <a:t>Safety Presentation</a:t>
            </a:r>
            <a:endParaRPr lang="en-GB" sz="4800" u="sng" dirty="0">
              <a:latin typeface="Comic Sans MS" panose="030F0702030302020204" pitchFamily="66" charset="0"/>
              <a:ea typeface="+mj-ea"/>
              <a:cs typeface="+mj-cs"/>
            </a:endParaRPr>
          </a:p>
        </p:txBody>
      </p:sp>
      <p:pic>
        <p:nvPicPr>
          <p:cNvPr id="4" name="Picture 3">
            <a:extLst>
              <a:ext uri="{FF2B5EF4-FFF2-40B4-BE49-F238E27FC236}">
                <a16:creationId xmlns:a16="http://schemas.microsoft.com/office/drawing/2014/main" id="{617F59EE-C699-42E4-BE92-9DBF1F899A0A}"/>
              </a:ext>
            </a:extLst>
          </p:cNvPr>
          <p:cNvPicPr/>
          <p:nvPr/>
        </p:nvPicPr>
        <p:blipFill>
          <a:blip r:embed="rId2"/>
          <a:stretch>
            <a:fillRect/>
          </a:stretch>
        </p:blipFill>
        <p:spPr>
          <a:xfrm>
            <a:off x="9485211" y="2808181"/>
            <a:ext cx="1409700" cy="1555750"/>
          </a:xfrm>
          <a:prstGeom prst="rect">
            <a:avLst/>
          </a:prstGeom>
        </p:spPr>
      </p:pic>
      <p:pic>
        <p:nvPicPr>
          <p:cNvPr id="5" name="Picture 4">
            <a:extLst>
              <a:ext uri="{FF2B5EF4-FFF2-40B4-BE49-F238E27FC236}">
                <a16:creationId xmlns:a16="http://schemas.microsoft.com/office/drawing/2014/main" id="{1B4366F2-28F7-402B-8660-D0F141B3C09F}"/>
              </a:ext>
            </a:extLst>
          </p:cNvPr>
          <p:cNvPicPr/>
          <p:nvPr/>
        </p:nvPicPr>
        <p:blipFill>
          <a:blip r:embed="rId2"/>
          <a:stretch>
            <a:fillRect/>
          </a:stretch>
        </p:blipFill>
        <p:spPr>
          <a:xfrm>
            <a:off x="1494790" y="2956292"/>
            <a:ext cx="1409700" cy="1555750"/>
          </a:xfrm>
          <a:prstGeom prst="rect">
            <a:avLst/>
          </a:prstGeom>
        </p:spPr>
      </p:pic>
    </p:spTree>
    <p:extLst>
      <p:ext uri="{BB962C8B-B14F-4D97-AF65-F5344CB8AC3E}">
        <p14:creationId xmlns:p14="http://schemas.microsoft.com/office/powerpoint/2010/main" val="75407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a:xfrm>
            <a:off x="838199" y="365126"/>
            <a:ext cx="11180975" cy="643542"/>
          </a:xfrm>
        </p:spPr>
        <p:txBody>
          <a:bodyPr>
            <a:normAutofit fontScale="90000"/>
          </a:bodyPr>
          <a:lstStyle/>
          <a:p>
            <a:r>
              <a:rPr lang="en-GB" sz="4000" u="sng" dirty="0">
                <a:latin typeface="Comic Sans MS" panose="030F0702030302020204" pitchFamily="66" charset="0"/>
              </a:rPr>
              <a:t>Alternative social media sites for younger children</a:t>
            </a:r>
          </a:p>
        </p:txBody>
      </p:sp>
      <p:sp>
        <p:nvSpPr>
          <p:cNvPr id="3" name="Content Placeholder 2">
            <a:extLst>
              <a:ext uri="{FF2B5EF4-FFF2-40B4-BE49-F238E27FC236}">
                <a16:creationId xmlns:a16="http://schemas.microsoft.com/office/drawing/2014/main" id="{8A3BAE37-8AD0-43DC-AA2D-D764CC856608}"/>
              </a:ext>
            </a:extLst>
          </p:cNvPr>
          <p:cNvSpPr>
            <a:spLocks noGrp="1"/>
          </p:cNvSpPr>
          <p:nvPr>
            <p:ph idx="1"/>
          </p:nvPr>
        </p:nvSpPr>
        <p:spPr>
          <a:xfrm>
            <a:off x="838200" y="1121790"/>
            <a:ext cx="10515600" cy="5627801"/>
          </a:xfrm>
        </p:spPr>
        <p:txBody>
          <a:bodyPr>
            <a:normAutofit/>
          </a:bodyPr>
          <a:lstStyle/>
          <a:p>
            <a:r>
              <a:rPr lang="en-GB" sz="2000" b="1" dirty="0" err="1">
                <a:latin typeface="Comic Sans MS" panose="030F0702030302020204" pitchFamily="66" charset="0"/>
              </a:rPr>
              <a:t>Snapkidz</a:t>
            </a:r>
            <a:r>
              <a:rPr lang="en-GB" sz="2000" dirty="0">
                <a:latin typeface="Comic Sans MS" panose="030F0702030302020204" pitchFamily="66" charset="0"/>
              </a:rPr>
              <a:t> (apple only at the moment)</a:t>
            </a:r>
          </a:p>
          <a:p>
            <a:pPr marL="0" indent="0">
              <a:buNone/>
            </a:pPr>
            <a:r>
              <a:rPr lang="en-GB" sz="2000" dirty="0">
                <a:latin typeface="Comic Sans MS" panose="030F0702030302020204" pitchFamily="66" charset="0"/>
              </a:rPr>
              <a:t>Is a </a:t>
            </a:r>
            <a:r>
              <a:rPr lang="en-GB" sz="2000" dirty="0" err="1">
                <a:latin typeface="Comic Sans MS" panose="030F0702030302020204" pitchFamily="66" charset="0"/>
              </a:rPr>
              <a:t>a</a:t>
            </a:r>
            <a:r>
              <a:rPr lang="en-GB" sz="2000" dirty="0">
                <a:latin typeface="Comic Sans MS" panose="030F0702030302020204" pitchFamily="66" charset="0"/>
              </a:rPr>
              <a:t> non-social, photo app for kids under 13</a:t>
            </a:r>
          </a:p>
          <a:p>
            <a:pPr fontAlgn="base"/>
            <a:r>
              <a:rPr lang="en-GB" sz="2000" b="1" dirty="0" err="1">
                <a:latin typeface="Comic Sans MS" panose="030F0702030302020204" pitchFamily="66" charset="0"/>
              </a:rPr>
              <a:t>Grom</a:t>
            </a:r>
            <a:r>
              <a:rPr lang="en-GB" sz="2000" b="1" dirty="0">
                <a:latin typeface="Comic Sans MS" panose="030F0702030302020204" pitchFamily="66" charset="0"/>
              </a:rPr>
              <a:t> Social?</a:t>
            </a:r>
          </a:p>
          <a:p>
            <a:pPr marL="0" indent="0" fontAlgn="base">
              <a:buNone/>
            </a:pPr>
            <a:r>
              <a:rPr lang="en-GB" sz="2000" dirty="0">
                <a:latin typeface="Comic Sans MS" panose="030F0702030302020204" pitchFamily="66" charset="0"/>
              </a:rPr>
              <a:t>The app allows kids to meet other kids like themselves by connecting via chat messaging,  creating videos, watching socials and sharing posts.</a:t>
            </a:r>
          </a:p>
          <a:p>
            <a:pPr marL="0" indent="0">
              <a:buNone/>
            </a:pPr>
            <a:endParaRPr lang="en-GB" sz="2000" dirty="0">
              <a:latin typeface="Comic Sans MS" panose="030F0702030302020204" pitchFamily="66" charset="0"/>
            </a:endParaRPr>
          </a:p>
          <a:p>
            <a:r>
              <a:rPr lang="en-GB" sz="2000" b="1" dirty="0" err="1">
                <a:latin typeface="Comic Sans MS" panose="030F0702030302020204" pitchFamily="66" charset="0"/>
              </a:rPr>
              <a:t>PlayKids</a:t>
            </a:r>
            <a:r>
              <a:rPr lang="en-GB" sz="2000" b="1" dirty="0">
                <a:latin typeface="Comic Sans MS" panose="030F0702030302020204" pitchFamily="66" charset="0"/>
              </a:rPr>
              <a:t> Talk?</a:t>
            </a:r>
          </a:p>
          <a:p>
            <a:pPr marL="0" indent="0" fontAlgn="base">
              <a:buNone/>
            </a:pPr>
            <a:r>
              <a:rPr lang="en-GB" sz="2000" dirty="0">
                <a:latin typeface="Comic Sans MS" panose="030F0702030302020204" pitchFamily="66" charset="0"/>
              </a:rPr>
              <a:t>Is an internationally-acclaimed platform with cartoons, books, and activities for kids aged 2 to 8. With the </a:t>
            </a:r>
            <a:r>
              <a:rPr lang="en-GB" sz="2000" dirty="0" err="1">
                <a:latin typeface="Comic Sans MS" panose="030F0702030302020204" pitchFamily="66" charset="0"/>
              </a:rPr>
              <a:t>PlayKids</a:t>
            </a:r>
            <a:r>
              <a:rPr lang="en-GB" sz="2000" dirty="0">
                <a:latin typeface="Comic Sans MS" panose="030F0702030302020204" pitchFamily="66" charset="0"/>
              </a:rPr>
              <a:t> Talk app, kids can access activities, games and content such as videos. Parents can also manage kid’s contacts, authorise camera and microphone access</a:t>
            </a:r>
          </a:p>
          <a:p>
            <a:r>
              <a:rPr lang="en-GB" sz="2000" b="1" dirty="0" err="1">
                <a:latin typeface="Comic Sans MS" panose="030F0702030302020204" pitchFamily="66" charset="0"/>
              </a:rPr>
              <a:t>Kidzworld</a:t>
            </a:r>
            <a:endParaRPr lang="en-GB" sz="2000" b="1" dirty="0">
              <a:latin typeface="Comic Sans MS" panose="030F0702030302020204" pitchFamily="66" charset="0"/>
            </a:endParaRPr>
          </a:p>
          <a:p>
            <a:pPr marL="0" indent="0">
              <a:buNone/>
            </a:pPr>
            <a:r>
              <a:rPr lang="en-GB" sz="2000" dirty="0">
                <a:latin typeface="Comic Sans MS" panose="030F0702030302020204" pitchFamily="66" charset="0"/>
              </a:rPr>
              <a:t>Is a child-friendly, private and fully moderated kids social network where kids can meet new friends in the forums, use the </a:t>
            </a:r>
            <a:r>
              <a:rPr lang="en-GB" sz="2000" dirty="0" err="1">
                <a:latin typeface="Comic Sans MS" panose="030F0702030302020204" pitchFamily="66" charset="0"/>
              </a:rPr>
              <a:t>childsafe</a:t>
            </a:r>
            <a:r>
              <a:rPr lang="en-GB" sz="2000" dirty="0">
                <a:latin typeface="Comic Sans MS" panose="030F0702030302020204" pitchFamily="66" charset="0"/>
              </a:rPr>
              <a:t> messenger for private messages, find the latest kids safe news about their favourite teen celebs, play cool games and more.</a:t>
            </a:r>
          </a:p>
        </p:txBody>
      </p:sp>
      <p:pic>
        <p:nvPicPr>
          <p:cNvPr id="4" name="Picture 3">
            <a:extLst>
              <a:ext uri="{FF2B5EF4-FFF2-40B4-BE49-F238E27FC236}">
                <a16:creationId xmlns:a16="http://schemas.microsoft.com/office/drawing/2014/main" id="{102BCAEF-AF3F-4415-9EA8-9283470121BD}"/>
              </a:ext>
            </a:extLst>
          </p:cNvPr>
          <p:cNvPicPr>
            <a:picLocks noChangeAspect="1"/>
          </p:cNvPicPr>
          <p:nvPr/>
        </p:nvPicPr>
        <p:blipFill>
          <a:blip r:embed="rId2"/>
          <a:stretch>
            <a:fillRect/>
          </a:stretch>
        </p:blipFill>
        <p:spPr>
          <a:xfrm>
            <a:off x="6683006" y="1008668"/>
            <a:ext cx="800316" cy="754144"/>
          </a:xfrm>
          <a:prstGeom prst="rect">
            <a:avLst/>
          </a:prstGeom>
        </p:spPr>
      </p:pic>
      <p:pic>
        <p:nvPicPr>
          <p:cNvPr id="2" name="Picture 1">
            <a:extLst>
              <a:ext uri="{FF2B5EF4-FFF2-40B4-BE49-F238E27FC236}">
                <a16:creationId xmlns:a16="http://schemas.microsoft.com/office/drawing/2014/main" id="{2C93DFCA-1CB8-4AF6-BACA-96E82B19A77C}"/>
              </a:ext>
            </a:extLst>
          </p:cNvPr>
          <p:cNvPicPr>
            <a:picLocks noChangeAspect="1"/>
          </p:cNvPicPr>
          <p:nvPr/>
        </p:nvPicPr>
        <p:blipFill>
          <a:blip r:embed="rId3"/>
          <a:stretch>
            <a:fillRect/>
          </a:stretch>
        </p:blipFill>
        <p:spPr>
          <a:xfrm>
            <a:off x="8716227" y="2731631"/>
            <a:ext cx="2508379" cy="565179"/>
          </a:xfrm>
          <a:prstGeom prst="rect">
            <a:avLst/>
          </a:prstGeom>
        </p:spPr>
      </p:pic>
      <p:pic>
        <p:nvPicPr>
          <p:cNvPr id="5" name="Picture 4">
            <a:extLst>
              <a:ext uri="{FF2B5EF4-FFF2-40B4-BE49-F238E27FC236}">
                <a16:creationId xmlns:a16="http://schemas.microsoft.com/office/drawing/2014/main" id="{C0BBFB93-CCF6-4850-B2B1-577AFD7C1AFF}"/>
              </a:ext>
            </a:extLst>
          </p:cNvPr>
          <p:cNvPicPr>
            <a:picLocks noChangeAspect="1"/>
          </p:cNvPicPr>
          <p:nvPr/>
        </p:nvPicPr>
        <p:blipFill>
          <a:blip r:embed="rId4"/>
          <a:stretch>
            <a:fillRect/>
          </a:stretch>
        </p:blipFill>
        <p:spPr>
          <a:xfrm>
            <a:off x="3365369" y="3014220"/>
            <a:ext cx="894442" cy="887371"/>
          </a:xfrm>
          <a:prstGeom prst="rect">
            <a:avLst/>
          </a:prstGeom>
        </p:spPr>
      </p:pic>
      <p:pic>
        <p:nvPicPr>
          <p:cNvPr id="7" name="Picture 6">
            <a:extLst>
              <a:ext uri="{FF2B5EF4-FFF2-40B4-BE49-F238E27FC236}">
                <a16:creationId xmlns:a16="http://schemas.microsoft.com/office/drawing/2014/main" id="{DB0512AA-998C-4B9C-9B22-452AD2171D82}"/>
              </a:ext>
            </a:extLst>
          </p:cNvPr>
          <p:cNvPicPr>
            <a:picLocks noChangeAspect="1"/>
          </p:cNvPicPr>
          <p:nvPr/>
        </p:nvPicPr>
        <p:blipFill>
          <a:blip r:embed="rId5"/>
          <a:stretch>
            <a:fillRect/>
          </a:stretch>
        </p:blipFill>
        <p:spPr>
          <a:xfrm>
            <a:off x="3567625" y="4827951"/>
            <a:ext cx="894442" cy="623648"/>
          </a:xfrm>
          <a:prstGeom prst="rect">
            <a:avLst/>
          </a:prstGeom>
        </p:spPr>
      </p:pic>
    </p:spTree>
    <p:extLst>
      <p:ext uri="{BB962C8B-B14F-4D97-AF65-F5344CB8AC3E}">
        <p14:creationId xmlns:p14="http://schemas.microsoft.com/office/powerpoint/2010/main" val="231465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1000"/>
                                        <p:tgtEl>
                                          <p:spTgt spid="3">
                                            <p:txEl>
                                              <p:pRg st="7" end="7"/>
                                            </p:txEl>
                                          </p:spTgt>
                                        </p:tgtEl>
                                      </p:cBhvr>
                                    </p:animEffect>
                                    <p:anim calcmode="lin" valueType="num">
                                      <p:cBhvr>
                                        <p:cTn id="7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fade">
                                      <p:cBhvr>
                                        <p:cTn id="80" dur="1000"/>
                                        <p:tgtEl>
                                          <p:spTgt spid="3">
                                            <p:txEl>
                                              <p:pRg st="8" end="8"/>
                                            </p:txEl>
                                          </p:spTgt>
                                        </p:tgtEl>
                                      </p:cBhvr>
                                    </p:animEffect>
                                    <p:anim calcmode="lin" valueType="num">
                                      <p:cBhvr>
                                        <p:cTn id="8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268222" cy="849900"/>
          </a:xfrm>
        </p:spPr>
        <p:txBody>
          <a:bodyPr/>
          <a:lstStyle/>
          <a:p>
            <a:r>
              <a:rPr lang="en-GB" u="sng" dirty="0">
                <a:latin typeface="Comic Sans MS" panose="030F0702030302020204" pitchFamily="66" charset="0"/>
              </a:rPr>
              <a:t>Age appropriate games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5440" y="3308965"/>
            <a:ext cx="7137450" cy="315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511" y="1294617"/>
            <a:ext cx="7953308" cy="182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5261"/>
            <a:ext cx="10515600" cy="576197"/>
          </a:xfrm>
        </p:spPr>
        <p:txBody>
          <a:bodyPr>
            <a:normAutofit fontScale="90000"/>
          </a:bodyPr>
          <a:lstStyle/>
          <a:p>
            <a:pPr algn="ctr"/>
            <a:r>
              <a:rPr lang="en-GB" u="sng" dirty="0">
                <a:latin typeface="Comic Sans MS" panose="030F0702030302020204" pitchFamily="66" charset="0"/>
              </a:rPr>
              <a:t>Popular games with age ratings</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3519" y="691554"/>
            <a:ext cx="3098508" cy="131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sz="half" idx="4294967295"/>
          </p:nvPr>
        </p:nvSpPr>
        <p:spPr>
          <a:xfrm>
            <a:off x="7010400" y="1825625"/>
            <a:ext cx="5181600" cy="4351338"/>
          </a:xfrm>
        </p:spPr>
        <p:txBody>
          <a:bodyPr>
            <a:normAutofit/>
          </a:bodyPr>
          <a:lstStyle/>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07" y="2079508"/>
            <a:ext cx="2347357" cy="149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33" y="5255813"/>
            <a:ext cx="1946067" cy="147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08" y="3681124"/>
            <a:ext cx="2485144" cy="138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832964" y="926926"/>
            <a:ext cx="7027102" cy="6001643"/>
          </a:xfrm>
          <a:prstGeom prst="rect">
            <a:avLst/>
          </a:prstGeom>
          <a:noFill/>
        </p:spPr>
        <p:txBody>
          <a:bodyPr wrap="square" rtlCol="0">
            <a:spAutoFit/>
          </a:bodyPr>
          <a:lstStyle/>
          <a:p>
            <a:r>
              <a:rPr lang="en-GB" sz="3200" dirty="0">
                <a:latin typeface="Comic Sans MS" panose="030F0702030302020204" pitchFamily="66" charset="0"/>
              </a:rPr>
              <a:t>10+</a:t>
            </a:r>
          </a:p>
          <a:p>
            <a:endParaRPr lang="en-GB" sz="3200" dirty="0">
              <a:latin typeface="Comic Sans MS" panose="030F0702030302020204" pitchFamily="66" charset="0"/>
            </a:endParaRPr>
          </a:p>
          <a:p>
            <a:endParaRPr lang="en-GB" sz="3200" dirty="0">
              <a:latin typeface="Comic Sans MS" panose="030F0702030302020204" pitchFamily="66" charset="0"/>
            </a:endParaRPr>
          </a:p>
          <a:p>
            <a:r>
              <a:rPr lang="en-GB" sz="3200" dirty="0">
                <a:latin typeface="Comic Sans MS" panose="030F0702030302020204" pitchFamily="66" charset="0"/>
              </a:rPr>
              <a:t>12          Would you let your 5-11     </a:t>
            </a:r>
          </a:p>
          <a:p>
            <a:r>
              <a:rPr lang="en-GB" sz="3200" dirty="0">
                <a:latin typeface="Comic Sans MS" panose="030F0702030302020204" pitchFamily="66" charset="0"/>
              </a:rPr>
              <a:t>                year old watch a 12 film?               </a:t>
            </a: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a:p>
            <a:r>
              <a:rPr lang="en-GB" sz="3200" dirty="0">
                <a:latin typeface="Comic Sans MS" panose="030F0702030302020204" pitchFamily="66" charset="0"/>
              </a:rPr>
              <a:t>10+</a:t>
            </a:r>
          </a:p>
          <a:p>
            <a:endParaRPr lang="en-GB" sz="3200" dirty="0">
              <a:latin typeface="Comic Sans MS" panose="030F0702030302020204" pitchFamily="66" charset="0"/>
            </a:endParaRPr>
          </a:p>
          <a:p>
            <a:endParaRPr lang="en-GB" sz="3200" dirty="0">
              <a:latin typeface="Comic Sans MS" panose="030F0702030302020204" pitchFamily="66" charset="0"/>
            </a:endParaRPr>
          </a:p>
          <a:p>
            <a:r>
              <a:rPr lang="en-GB" sz="3200" dirty="0">
                <a:latin typeface="Comic Sans MS" panose="030F0702030302020204" pitchFamily="66" charset="0"/>
              </a:rPr>
              <a:t>18</a:t>
            </a:r>
          </a:p>
        </p:txBody>
      </p:sp>
    </p:spTree>
    <p:extLst>
      <p:ext uri="{BB962C8B-B14F-4D97-AF65-F5344CB8AC3E}">
        <p14:creationId xmlns:p14="http://schemas.microsoft.com/office/powerpoint/2010/main" val="304698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down)">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wipe(down)">
                                      <p:cBhvr>
                                        <p:cTn id="17" dur="500"/>
                                        <p:tgtEl>
                                          <p:spTgt spid="30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1000"/>
                                        <p:tgtEl>
                                          <p:spTgt spid="12">
                                            <p:txEl>
                                              <p:pRg st="3" end="3"/>
                                            </p:txEl>
                                          </p:spTgt>
                                        </p:tgtEl>
                                      </p:cBhvr>
                                    </p:animEffect>
                                    <p:anim calcmode="lin" valueType="num">
                                      <p:cBhvr>
                                        <p:cTn id="3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fade">
                                      <p:cBhvr>
                                        <p:cTn id="43" dur="1000"/>
                                        <p:tgtEl>
                                          <p:spTgt spid="12">
                                            <p:txEl>
                                              <p:pRg st="4" end="4"/>
                                            </p:txEl>
                                          </p:spTgt>
                                        </p:tgtEl>
                                      </p:cBhvr>
                                    </p:animEffect>
                                    <p:anim calcmode="lin" valueType="num">
                                      <p:cBhvr>
                                        <p:cTn id="4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8" end="8"/>
                                            </p:txEl>
                                          </p:spTgt>
                                        </p:tgtEl>
                                        <p:attrNameLst>
                                          <p:attrName>style.visibility</p:attrName>
                                        </p:attrNameLst>
                                      </p:cBhvr>
                                      <p:to>
                                        <p:strVal val="visible"/>
                                      </p:to>
                                    </p:set>
                                    <p:animEffect transition="in" filter="fade">
                                      <p:cBhvr>
                                        <p:cTn id="50" dur="1000"/>
                                        <p:tgtEl>
                                          <p:spTgt spid="12">
                                            <p:txEl>
                                              <p:pRg st="8" end="8"/>
                                            </p:txEl>
                                          </p:spTgt>
                                        </p:tgtEl>
                                      </p:cBhvr>
                                    </p:animEffect>
                                    <p:anim calcmode="lin" valueType="num">
                                      <p:cBhvr>
                                        <p:cTn id="51"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xEl>
                                              <p:pRg st="11" end="11"/>
                                            </p:txEl>
                                          </p:spTgt>
                                        </p:tgtEl>
                                        <p:attrNameLst>
                                          <p:attrName>style.visibility</p:attrName>
                                        </p:attrNameLst>
                                      </p:cBhvr>
                                      <p:to>
                                        <p:strVal val="visible"/>
                                      </p:to>
                                    </p:set>
                                    <p:animEffect transition="in" filter="fade">
                                      <p:cBhvr>
                                        <p:cTn id="57" dur="1000"/>
                                        <p:tgtEl>
                                          <p:spTgt spid="12">
                                            <p:txEl>
                                              <p:pRg st="11" end="11"/>
                                            </p:txEl>
                                          </p:spTgt>
                                        </p:tgtEl>
                                      </p:cBhvr>
                                    </p:animEffect>
                                    <p:anim calcmode="lin" valueType="num">
                                      <p:cBhvr>
                                        <p:cTn id="58"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464434"/>
          </a:xfrm>
        </p:spPr>
        <p:txBody>
          <a:bodyPr>
            <a:normAutofit fontScale="90000"/>
          </a:bodyPr>
          <a:lstStyle/>
          <a:p>
            <a:pPr algn="ctr"/>
            <a:r>
              <a:rPr lang="en-GB" u="sng" dirty="0">
                <a:latin typeface="Comic Sans MS" panose="030F0702030302020204" pitchFamily="66" charset="0"/>
              </a:rPr>
              <a:t>Popular games with age ratings</a:t>
            </a:r>
          </a:p>
        </p:txBody>
      </p:sp>
      <p:pic>
        <p:nvPicPr>
          <p:cNvPr id="5" name="Content Placeholder 4">
            <a:extLst>
              <a:ext uri="{FF2B5EF4-FFF2-40B4-BE49-F238E27FC236}">
                <a16:creationId xmlns:a16="http://schemas.microsoft.com/office/drawing/2014/main" id="{25DC5C13-A297-4DAA-A286-E13FE703DAE4}"/>
              </a:ext>
            </a:extLst>
          </p:cNvPr>
          <p:cNvPicPr>
            <a:picLocks noGrp="1" noChangeAspect="1"/>
          </p:cNvPicPr>
          <p:nvPr>
            <p:ph sz="half" idx="2"/>
          </p:nvPr>
        </p:nvPicPr>
        <p:blipFill>
          <a:blip r:embed="rId2"/>
          <a:stretch>
            <a:fillRect/>
          </a:stretch>
        </p:blipFill>
        <p:spPr>
          <a:xfrm>
            <a:off x="750163" y="1268098"/>
            <a:ext cx="1422261" cy="1426371"/>
          </a:xfrm>
          <a:prstGeom prst="rect">
            <a:avLst/>
          </a:prstGeom>
        </p:spPr>
      </p:pic>
      <p:sp>
        <p:nvSpPr>
          <p:cNvPr id="7" name="Text Placeholder 6"/>
          <p:cNvSpPr>
            <a:spLocks noGrp="1"/>
          </p:cNvSpPr>
          <p:nvPr>
            <p:ph sz="quarter" idx="4"/>
          </p:nvPr>
        </p:nvSpPr>
        <p:spPr/>
        <p:txBody>
          <a:bodyPr>
            <a:normAutofit/>
          </a:bodyPr>
          <a:lstStyle/>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p:txBody>
      </p:sp>
      <p:sp>
        <p:nvSpPr>
          <p:cNvPr id="12" name="TextBox 11"/>
          <p:cNvSpPr txBox="1"/>
          <p:nvPr/>
        </p:nvSpPr>
        <p:spPr>
          <a:xfrm>
            <a:off x="3787497" y="750517"/>
            <a:ext cx="7027102" cy="584775"/>
          </a:xfrm>
          <a:prstGeom prst="rect">
            <a:avLst/>
          </a:prstGeom>
          <a:noFill/>
        </p:spPr>
        <p:txBody>
          <a:bodyPr wrap="square" rtlCol="0">
            <a:spAutoFit/>
          </a:bodyPr>
          <a:lstStyle/>
          <a:p>
            <a:endParaRPr lang="en-GB" sz="3200" dirty="0">
              <a:latin typeface="Comic Sans MS" panose="030F0702030302020204" pitchFamily="66" charset="0"/>
            </a:endParaRPr>
          </a:p>
        </p:txBody>
      </p:sp>
      <p:pic>
        <p:nvPicPr>
          <p:cNvPr id="6" name="Picture 5">
            <a:extLst>
              <a:ext uri="{FF2B5EF4-FFF2-40B4-BE49-F238E27FC236}">
                <a16:creationId xmlns:a16="http://schemas.microsoft.com/office/drawing/2014/main" id="{58520333-65FC-44BC-A89D-C15BEC79769A}"/>
              </a:ext>
            </a:extLst>
          </p:cNvPr>
          <p:cNvPicPr>
            <a:picLocks noChangeAspect="1"/>
          </p:cNvPicPr>
          <p:nvPr/>
        </p:nvPicPr>
        <p:blipFill>
          <a:blip r:embed="rId3"/>
          <a:stretch>
            <a:fillRect/>
          </a:stretch>
        </p:blipFill>
        <p:spPr>
          <a:xfrm>
            <a:off x="630229" y="2876644"/>
            <a:ext cx="3238666" cy="635033"/>
          </a:xfrm>
          <a:prstGeom prst="rect">
            <a:avLst/>
          </a:prstGeom>
        </p:spPr>
      </p:pic>
      <p:pic>
        <p:nvPicPr>
          <p:cNvPr id="8" name="Picture 7">
            <a:extLst>
              <a:ext uri="{FF2B5EF4-FFF2-40B4-BE49-F238E27FC236}">
                <a16:creationId xmlns:a16="http://schemas.microsoft.com/office/drawing/2014/main" id="{8F1F462A-BD70-42DF-8FC1-D4C4DC85556F}"/>
              </a:ext>
            </a:extLst>
          </p:cNvPr>
          <p:cNvPicPr>
            <a:picLocks noChangeAspect="1"/>
          </p:cNvPicPr>
          <p:nvPr/>
        </p:nvPicPr>
        <p:blipFill>
          <a:blip r:embed="rId4"/>
          <a:stretch>
            <a:fillRect/>
          </a:stretch>
        </p:blipFill>
        <p:spPr>
          <a:xfrm>
            <a:off x="630229" y="3876027"/>
            <a:ext cx="1422261" cy="1390655"/>
          </a:xfrm>
          <a:prstGeom prst="rect">
            <a:avLst/>
          </a:prstGeom>
        </p:spPr>
      </p:pic>
      <p:pic>
        <p:nvPicPr>
          <p:cNvPr id="9" name="Picture 8">
            <a:extLst>
              <a:ext uri="{FF2B5EF4-FFF2-40B4-BE49-F238E27FC236}">
                <a16:creationId xmlns:a16="http://schemas.microsoft.com/office/drawing/2014/main" id="{79183D86-FD7A-41D8-AC2C-537CFE70218B}"/>
              </a:ext>
            </a:extLst>
          </p:cNvPr>
          <p:cNvPicPr>
            <a:picLocks noChangeAspect="1"/>
          </p:cNvPicPr>
          <p:nvPr/>
        </p:nvPicPr>
        <p:blipFill>
          <a:blip r:embed="rId5"/>
          <a:stretch>
            <a:fillRect/>
          </a:stretch>
        </p:blipFill>
        <p:spPr>
          <a:xfrm>
            <a:off x="548831" y="5494152"/>
            <a:ext cx="2393223" cy="1252949"/>
          </a:xfrm>
          <a:prstGeom prst="rect">
            <a:avLst/>
          </a:prstGeom>
        </p:spPr>
      </p:pic>
      <p:sp>
        <p:nvSpPr>
          <p:cNvPr id="14" name="Text Placeholder 13">
            <a:extLst>
              <a:ext uri="{FF2B5EF4-FFF2-40B4-BE49-F238E27FC236}">
                <a16:creationId xmlns:a16="http://schemas.microsoft.com/office/drawing/2014/main" id="{00F3D46E-6935-4F0B-8CA7-1FD96779A6D3}"/>
              </a:ext>
            </a:extLst>
          </p:cNvPr>
          <p:cNvSpPr>
            <a:spLocks noGrp="1"/>
          </p:cNvSpPr>
          <p:nvPr>
            <p:ph type="body" sz="quarter" idx="3"/>
          </p:nvPr>
        </p:nvSpPr>
        <p:spPr>
          <a:xfrm>
            <a:off x="4350235" y="1227077"/>
            <a:ext cx="6537723" cy="5304800"/>
          </a:xfrm>
        </p:spPr>
        <p:txBody>
          <a:bodyPr>
            <a:normAutofit/>
          </a:bodyPr>
          <a:lstStyle/>
          <a:p>
            <a:r>
              <a:rPr lang="en-GB" dirty="0">
                <a:latin typeface="Comic Sans MS" panose="030F0702030302020204" pitchFamily="66" charset="0"/>
              </a:rPr>
              <a:t>9+</a:t>
            </a:r>
          </a:p>
          <a:p>
            <a:endParaRPr lang="en-GB" dirty="0">
              <a:latin typeface="Comic Sans MS" panose="030F0702030302020204" pitchFamily="66" charset="0"/>
            </a:endParaRPr>
          </a:p>
          <a:p>
            <a:r>
              <a:rPr lang="en-GB" dirty="0">
                <a:latin typeface="Comic Sans MS" panose="030F0702030302020204" pitchFamily="66" charset="0"/>
              </a:rPr>
              <a:t> </a:t>
            </a:r>
          </a:p>
          <a:p>
            <a:r>
              <a:rPr lang="en-GB" dirty="0">
                <a:latin typeface="Comic Sans MS" panose="030F0702030302020204" pitchFamily="66" charset="0"/>
              </a:rPr>
              <a:t>E  For everyone (10+ Fantasy violence)</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E  For everyone</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3+</a:t>
            </a:r>
          </a:p>
        </p:txBody>
      </p:sp>
    </p:spTree>
    <p:extLst>
      <p:ext uri="{BB962C8B-B14F-4D97-AF65-F5344CB8AC3E}">
        <p14:creationId xmlns:p14="http://schemas.microsoft.com/office/powerpoint/2010/main" val="41001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1000"/>
                                        <p:tgtEl>
                                          <p:spTgt spid="14">
                                            <p:txEl>
                                              <p:pRg st="0" end="0"/>
                                            </p:txEl>
                                          </p:spTgt>
                                        </p:tgtEl>
                                      </p:cBhvr>
                                    </p:animEffect>
                                    <p:anim calcmode="lin" valueType="num">
                                      <p:cBhvr>
                                        <p:cTn id="4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fade">
                                      <p:cBhvr>
                                        <p:cTn id="47" dur="1000"/>
                                        <p:tgtEl>
                                          <p:spTgt spid="14">
                                            <p:txEl>
                                              <p:pRg st="3" end="3"/>
                                            </p:txEl>
                                          </p:spTgt>
                                        </p:tgtEl>
                                      </p:cBhvr>
                                    </p:animEffect>
                                    <p:anim calcmode="lin" valueType="num">
                                      <p:cBhvr>
                                        <p:cTn id="4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xEl>
                                              <p:pRg st="7" end="7"/>
                                            </p:txEl>
                                          </p:spTgt>
                                        </p:tgtEl>
                                        <p:attrNameLst>
                                          <p:attrName>style.visibility</p:attrName>
                                        </p:attrNameLst>
                                      </p:cBhvr>
                                      <p:to>
                                        <p:strVal val="visible"/>
                                      </p:to>
                                    </p:set>
                                    <p:animEffect transition="in" filter="fade">
                                      <p:cBhvr>
                                        <p:cTn id="54" dur="1000"/>
                                        <p:tgtEl>
                                          <p:spTgt spid="14">
                                            <p:txEl>
                                              <p:pRg st="7" end="7"/>
                                            </p:txEl>
                                          </p:spTgt>
                                        </p:tgtEl>
                                      </p:cBhvr>
                                    </p:animEffect>
                                    <p:anim calcmode="lin" valueType="num">
                                      <p:cBhvr>
                                        <p:cTn id="55"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4">
                                            <p:txEl>
                                              <p:pRg st="10" end="10"/>
                                            </p:txEl>
                                          </p:spTgt>
                                        </p:tgtEl>
                                        <p:attrNameLst>
                                          <p:attrName>style.visibility</p:attrName>
                                        </p:attrNameLst>
                                      </p:cBhvr>
                                      <p:to>
                                        <p:strVal val="visible"/>
                                      </p:to>
                                    </p:set>
                                    <p:animEffect transition="in" filter="fade">
                                      <p:cBhvr>
                                        <p:cTn id="61" dur="1000"/>
                                        <p:tgtEl>
                                          <p:spTgt spid="14">
                                            <p:txEl>
                                              <p:pRg st="10" end="10"/>
                                            </p:txEl>
                                          </p:spTgt>
                                        </p:tgtEl>
                                      </p:cBhvr>
                                    </p:animEffect>
                                    <p:anim calcmode="lin" valueType="num">
                                      <p:cBhvr>
                                        <p:cTn id="62"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9CBF0F-FD62-4D76-8E1E-79CA135E79B3}"/>
              </a:ext>
            </a:extLst>
          </p:cNvPr>
          <p:cNvPicPr>
            <a:picLocks noChangeAspect="1"/>
          </p:cNvPicPr>
          <p:nvPr/>
        </p:nvPicPr>
        <p:blipFill>
          <a:blip r:embed="rId2"/>
          <a:stretch>
            <a:fillRect/>
          </a:stretch>
        </p:blipFill>
        <p:spPr>
          <a:xfrm>
            <a:off x="3038886" y="4733704"/>
            <a:ext cx="5492371" cy="1984340"/>
          </a:xfrm>
          <a:prstGeom prst="rect">
            <a:avLst/>
          </a:prstGeom>
        </p:spPr>
      </p:pic>
      <p:pic>
        <p:nvPicPr>
          <p:cNvPr id="3" name="Content Placeholder 2">
            <a:extLst>
              <a:ext uri="{FF2B5EF4-FFF2-40B4-BE49-F238E27FC236}">
                <a16:creationId xmlns:a16="http://schemas.microsoft.com/office/drawing/2014/main" id="{F14B0BFA-33C3-4C90-B587-90DE666F9B0F}"/>
              </a:ext>
            </a:extLst>
          </p:cNvPr>
          <p:cNvPicPr>
            <a:picLocks noGrp="1" noChangeAspect="1"/>
          </p:cNvPicPr>
          <p:nvPr>
            <p:ph idx="1"/>
          </p:nvPr>
        </p:nvPicPr>
        <p:blipFill>
          <a:blip r:embed="rId3"/>
          <a:stretch>
            <a:fillRect/>
          </a:stretch>
        </p:blipFill>
        <p:spPr>
          <a:xfrm>
            <a:off x="5150127" y="139956"/>
            <a:ext cx="6355018" cy="477622"/>
          </a:xfrm>
          <a:prstGeom prst="rect">
            <a:avLst/>
          </a:prstGeom>
        </p:spPr>
      </p:pic>
      <p:pic>
        <p:nvPicPr>
          <p:cNvPr id="4" name="Picture 3">
            <a:extLst>
              <a:ext uri="{FF2B5EF4-FFF2-40B4-BE49-F238E27FC236}">
                <a16:creationId xmlns:a16="http://schemas.microsoft.com/office/drawing/2014/main" id="{4FD14620-24F1-48AE-ACEC-C3E4FABBC1F1}"/>
              </a:ext>
            </a:extLst>
          </p:cNvPr>
          <p:cNvPicPr>
            <a:picLocks noChangeAspect="1"/>
          </p:cNvPicPr>
          <p:nvPr/>
        </p:nvPicPr>
        <p:blipFill>
          <a:blip r:embed="rId4"/>
          <a:stretch>
            <a:fillRect/>
          </a:stretch>
        </p:blipFill>
        <p:spPr>
          <a:xfrm>
            <a:off x="5150123" y="751779"/>
            <a:ext cx="6355017" cy="477622"/>
          </a:xfrm>
          <a:prstGeom prst="rect">
            <a:avLst/>
          </a:prstGeom>
        </p:spPr>
      </p:pic>
      <p:pic>
        <p:nvPicPr>
          <p:cNvPr id="5" name="Picture 4">
            <a:extLst>
              <a:ext uri="{FF2B5EF4-FFF2-40B4-BE49-F238E27FC236}">
                <a16:creationId xmlns:a16="http://schemas.microsoft.com/office/drawing/2014/main" id="{0F12D88A-528F-4CD0-83D2-4EDB9A44390F}"/>
              </a:ext>
            </a:extLst>
          </p:cNvPr>
          <p:cNvPicPr>
            <a:picLocks noChangeAspect="1"/>
          </p:cNvPicPr>
          <p:nvPr/>
        </p:nvPicPr>
        <p:blipFill>
          <a:blip r:embed="rId5"/>
          <a:stretch>
            <a:fillRect/>
          </a:stretch>
        </p:blipFill>
        <p:spPr>
          <a:xfrm>
            <a:off x="5150122" y="1335291"/>
            <a:ext cx="6355017" cy="477622"/>
          </a:xfrm>
          <a:prstGeom prst="rect">
            <a:avLst/>
          </a:prstGeom>
        </p:spPr>
      </p:pic>
      <p:pic>
        <p:nvPicPr>
          <p:cNvPr id="6" name="Picture 5">
            <a:extLst>
              <a:ext uri="{FF2B5EF4-FFF2-40B4-BE49-F238E27FC236}">
                <a16:creationId xmlns:a16="http://schemas.microsoft.com/office/drawing/2014/main" id="{00B2F521-2659-4DD4-B4B3-75D73433C260}"/>
              </a:ext>
            </a:extLst>
          </p:cNvPr>
          <p:cNvPicPr>
            <a:picLocks noChangeAspect="1"/>
          </p:cNvPicPr>
          <p:nvPr/>
        </p:nvPicPr>
        <p:blipFill>
          <a:blip r:embed="rId6"/>
          <a:stretch>
            <a:fillRect/>
          </a:stretch>
        </p:blipFill>
        <p:spPr>
          <a:xfrm>
            <a:off x="5150122" y="1955476"/>
            <a:ext cx="6355016" cy="477622"/>
          </a:xfrm>
          <a:prstGeom prst="rect">
            <a:avLst/>
          </a:prstGeom>
        </p:spPr>
      </p:pic>
      <p:pic>
        <p:nvPicPr>
          <p:cNvPr id="7" name="Picture 6">
            <a:extLst>
              <a:ext uri="{FF2B5EF4-FFF2-40B4-BE49-F238E27FC236}">
                <a16:creationId xmlns:a16="http://schemas.microsoft.com/office/drawing/2014/main" id="{385FBB82-69F2-4F88-AF0F-C950332E3837}"/>
              </a:ext>
            </a:extLst>
          </p:cNvPr>
          <p:cNvPicPr>
            <a:picLocks noChangeAspect="1"/>
          </p:cNvPicPr>
          <p:nvPr/>
        </p:nvPicPr>
        <p:blipFill>
          <a:blip r:embed="rId7"/>
          <a:stretch>
            <a:fillRect/>
          </a:stretch>
        </p:blipFill>
        <p:spPr>
          <a:xfrm>
            <a:off x="5150122" y="2563888"/>
            <a:ext cx="6355015" cy="477622"/>
          </a:xfrm>
          <a:prstGeom prst="rect">
            <a:avLst/>
          </a:prstGeom>
        </p:spPr>
      </p:pic>
      <p:pic>
        <p:nvPicPr>
          <p:cNvPr id="8" name="Picture 7">
            <a:extLst>
              <a:ext uri="{FF2B5EF4-FFF2-40B4-BE49-F238E27FC236}">
                <a16:creationId xmlns:a16="http://schemas.microsoft.com/office/drawing/2014/main" id="{76B06123-C992-4F2F-A055-C8EA813C3E0B}"/>
              </a:ext>
            </a:extLst>
          </p:cNvPr>
          <p:cNvPicPr>
            <a:picLocks noChangeAspect="1"/>
          </p:cNvPicPr>
          <p:nvPr/>
        </p:nvPicPr>
        <p:blipFill>
          <a:blip r:embed="rId8"/>
          <a:stretch>
            <a:fillRect/>
          </a:stretch>
        </p:blipFill>
        <p:spPr>
          <a:xfrm>
            <a:off x="5150122" y="3165736"/>
            <a:ext cx="6355014" cy="477622"/>
          </a:xfrm>
          <a:prstGeom prst="rect">
            <a:avLst/>
          </a:prstGeom>
        </p:spPr>
      </p:pic>
      <p:pic>
        <p:nvPicPr>
          <p:cNvPr id="9" name="Picture 8">
            <a:extLst>
              <a:ext uri="{FF2B5EF4-FFF2-40B4-BE49-F238E27FC236}">
                <a16:creationId xmlns:a16="http://schemas.microsoft.com/office/drawing/2014/main" id="{30CDBA50-C84C-4712-AD18-24A09388B6B2}"/>
              </a:ext>
            </a:extLst>
          </p:cNvPr>
          <p:cNvPicPr>
            <a:picLocks noChangeAspect="1"/>
          </p:cNvPicPr>
          <p:nvPr/>
        </p:nvPicPr>
        <p:blipFill>
          <a:blip r:embed="rId9"/>
          <a:stretch>
            <a:fillRect/>
          </a:stretch>
        </p:blipFill>
        <p:spPr>
          <a:xfrm>
            <a:off x="5150122" y="3848488"/>
            <a:ext cx="6355013" cy="742966"/>
          </a:xfrm>
          <a:prstGeom prst="rect">
            <a:avLst/>
          </a:prstGeom>
        </p:spPr>
      </p:pic>
      <p:pic>
        <p:nvPicPr>
          <p:cNvPr id="10" name="Picture 9">
            <a:extLst>
              <a:ext uri="{FF2B5EF4-FFF2-40B4-BE49-F238E27FC236}">
                <a16:creationId xmlns:a16="http://schemas.microsoft.com/office/drawing/2014/main" id="{E111CB6E-EA36-45F2-9F06-CE78251774D9}"/>
              </a:ext>
            </a:extLst>
          </p:cNvPr>
          <p:cNvPicPr>
            <a:picLocks noChangeAspect="1"/>
          </p:cNvPicPr>
          <p:nvPr/>
        </p:nvPicPr>
        <p:blipFill>
          <a:blip r:embed="rId10"/>
          <a:stretch>
            <a:fillRect/>
          </a:stretch>
        </p:blipFill>
        <p:spPr>
          <a:xfrm>
            <a:off x="131975" y="617578"/>
            <a:ext cx="4764069" cy="3248229"/>
          </a:xfrm>
          <a:prstGeom prst="rect">
            <a:avLst/>
          </a:prstGeom>
        </p:spPr>
      </p:pic>
    </p:spTree>
    <p:extLst>
      <p:ext uri="{BB962C8B-B14F-4D97-AF65-F5344CB8AC3E}">
        <p14:creationId xmlns:p14="http://schemas.microsoft.com/office/powerpoint/2010/main" val="1930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6841E9-3015-4BD5-A0A6-E7000E98DDD4}"/>
              </a:ext>
            </a:extLst>
          </p:cNvPr>
          <p:cNvSpPr>
            <a:spLocks noGrp="1"/>
          </p:cNvSpPr>
          <p:nvPr>
            <p:ph type="title"/>
          </p:nvPr>
        </p:nvSpPr>
        <p:spPr>
          <a:xfrm>
            <a:off x="636864" y="4458952"/>
            <a:ext cx="10515600" cy="1325563"/>
          </a:xfrm>
        </p:spPr>
        <p:txBody>
          <a:bodyPr>
            <a:normAutofit/>
          </a:bodyPr>
          <a:lstStyle/>
          <a:p>
            <a:r>
              <a:rPr lang="en-GB" sz="2000" dirty="0">
                <a:latin typeface="Comic Sans MS" panose="030F0702030302020204" pitchFamily="66" charset="0"/>
              </a:rPr>
              <a:t>We are all concerned about our children and will deal with any difficulties they have but we also have a duty to report incidents to the relevant parties and to do this you need to follow the sites online reporting procedures. If They don’t know about it they can’t put restraints in place </a:t>
            </a:r>
          </a:p>
        </p:txBody>
      </p:sp>
      <p:pic>
        <p:nvPicPr>
          <p:cNvPr id="2" name="Content Placeholder 1">
            <a:extLst>
              <a:ext uri="{FF2B5EF4-FFF2-40B4-BE49-F238E27FC236}">
                <a16:creationId xmlns:a16="http://schemas.microsoft.com/office/drawing/2014/main" id="{FEBC7CB4-B175-402E-9AEC-3CAC8DAC1FF8}"/>
              </a:ext>
            </a:extLst>
          </p:cNvPr>
          <p:cNvPicPr>
            <a:picLocks noGrp="1" noChangeAspect="1"/>
          </p:cNvPicPr>
          <p:nvPr>
            <p:ph idx="1"/>
          </p:nvPr>
        </p:nvPicPr>
        <p:blipFill>
          <a:blip r:embed="rId2"/>
          <a:stretch>
            <a:fillRect/>
          </a:stretch>
        </p:blipFill>
        <p:spPr>
          <a:xfrm>
            <a:off x="485666" y="286357"/>
            <a:ext cx="6754033" cy="3728226"/>
          </a:xfrm>
          <a:prstGeom prst="rect">
            <a:avLst/>
          </a:prstGeom>
        </p:spPr>
      </p:pic>
    </p:spTree>
    <p:extLst>
      <p:ext uri="{BB962C8B-B14F-4D97-AF65-F5344CB8AC3E}">
        <p14:creationId xmlns:p14="http://schemas.microsoft.com/office/powerpoint/2010/main" val="2700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01A659-1506-487F-A7F7-936F24168B43}"/>
              </a:ext>
            </a:extLst>
          </p:cNvPr>
          <p:cNvSpPr>
            <a:spLocks noGrp="1"/>
          </p:cNvSpPr>
          <p:nvPr>
            <p:ph type="title"/>
          </p:nvPr>
        </p:nvSpPr>
        <p:spPr>
          <a:xfrm>
            <a:off x="762001" y="56071"/>
            <a:ext cx="10515600" cy="898836"/>
          </a:xfrm>
        </p:spPr>
        <p:txBody>
          <a:bodyPr>
            <a:normAutofit/>
          </a:bodyPr>
          <a:lstStyle/>
          <a:p>
            <a:r>
              <a:rPr lang="en-GB" sz="3600" u="sng" dirty="0">
                <a:latin typeface="Comic Sans MS" panose="030F0702030302020204" pitchFamily="66" charset="0"/>
              </a:rPr>
              <a:t>Messaging and talking online</a:t>
            </a:r>
          </a:p>
        </p:txBody>
      </p:sp>
      <p:pic>
        <p:nvPicPr>
          <p:cNvPr id="12" name="Content Placeholder 11">
            <a:extLst>
              <a:ext uri="{FF2B5EF4-FFF2-40B4-BE49-F238E27FC236}">
                <a16:creationId xmlns:a16="http://schemas.microsoft.com/office/drawing/2014/main" id="{AAFF1A42-A241-4868-ADEA-EBBD32AB0C66}"/>
              </a:ext>
            </a:extLst>
          </p:cNvPr>
          <p:cNvPicPr>
            <a:picLocks noGrp="1" noChangeAspect="1"/>
          </p:cNvPicPr>
          <p:nvPr>
            <p:ph sz="half" idx="2"/>
          </p:nvPr>
        </p:nvPicPr>
        <p:blipFill>
          <a:blip r:embed="rId2"/>
          <a:stretch>
            <a:fillRect/>
          </a:stretch>
        </p:blipFill>
        <p:spPr>
          <a:xfrm>
            <a:off x="192913" y="1159498"/>
            <a:ext cx="6358758" cy="4625182"/>
          </a:xfrm>
          <a:prstGeom prst="rect">
            <a:avLst/>
          </a:prstGeom>
        </p:spPr>
      </p:pic>
      <p:sp>
        <p:nvSpPr>
          <p:cNvPr id="14" name="Text Placeholder 13">
            <a:extLst>
              <a:ext uri="{FF2B5EF4-FFF2-40B4-BE49-F238E27FC236}">
                <a16:creationId xmlns:a16="http://schemas.microsoft.com/office/drawing/2014/main" id="{4BB45EAF-5386-4BBB-9A00-F6351E04A3AE}"/>
              </a:ext>
            </a:extLst>
          </p:cNvPr>
          <p:cNvSpPr>
            <a:spLocks noGrp="1"/>
          </p:cNvSpPr>
          <p:nvPr>
            <p:ph type="body" sz="quarter" idx="3"/>
          </p:nvPr>
        </p:nvSpPr>
        <p:spPr>
          <a:xfrm>
            <a:off x="6721310" y="1159499"/>
            <a:ext cx="4634077" cy="414777"/>
          </a:xfrm>
        </p:spPr>
        <p:txBody>
          <a:bodyPr>
            <a:normAutofit lnSpcReduction="10000"/>
          </a:bodyPr>
          <a:lstStyle/>
          <a:p>
            <a:endParaRPr lang="en-GB" dirty="0"/>
          </a:p>
        </p:txBody>
      </p:sp>
      <p:sp>
        <p:nvSpPr>
          <p:cNvPr id="15" name="Content Placeholder 14">
            <a:extLst>
              <a:ext uri="{FF2B5EF4-FFF2-40B4-BE49-F238E27FC236}">
                <a16:creationId xmlns:a16="http://schemas.microsoft.com/office/drawing/2014/main" id="{AF1AC48B-2A48-4EE0-B52D-62BD52247631}"/>
              </a:ext>
            </a:extLst>
          </p:cNvPr>
          <p:cNvSpPr>
            <a:spLocks noGrp="1"/>
          </p:cNvSpPr>
          <p:nvPr>
            <p:ph sz="quarter" idx="4"/>
          </p:nvPr>
        </p:nvSpPr>
        <p:spPr>
          <a:xfrm>
            <a:off x="6721310" y="1778869"/>
            <a:ext cx="4634078" cy="3773520"/>
          </a:xfrm>
        </p:spPr>
        <p:txBody>
          <a:bodyPr>
            <a:normAutofit fontScale="92500"/>
          </a:bodyPr>
          <a:lstStyle/>
          <a:p>
            <a:r>
              <a:rPr lang="en-GB" sz="2400" dirty="0">
                <a:latin typeface="Comic Sans MS" panose="030F0702030302020204" pitchFamily="66" charset="0"/>
              </a:rPr>
              <a:t>When you play online you often play with known friends (</a:t>
            </a:r>
            <a:r>
              <a:rPr lang="en-GB" sz="2400" dirty="0" err="1">
                <a:latin typeface="Comic Sans MS" panose="030F0702030302020204" pitchFamily="66" charset="0"/>
              </a:rPr>
              <a:t>eg</a:t>
            </a:r>
            <a:r>
              <a:rPr lang="en-GB" sz="2400" dirty="0">
                <a:latin typeface="Comic Sans MS" panose="030F0702030302020204" pitchFamily="66" charset="0"/>
              </a:rPr>
              <a:t> from school) but often with people who also like the games you play. This is obviously one way to get to know new people but at no point do you know who you are playing with and subsequently talking to. (One reason why the age limit for gaming platforms like </a:t>
            </a:r>
            <a:r>
              <a:rPr lang="en-GB" sz="2400" dirty="0" err="1">
                <a:latin typeface="Comic Sans MS" panose="030F0702030302020204" pitchFamily="66" charset="0"/>
              </a:rPr>
              <a:t>xboxlive</a:t>
            </a:r>
            <a:r>
              <a:rPr lang="en-GB" sz="2400" dirty="0">
                <a:latin typeface="Comic Sans MS" panose="030F0702030302020204" pitchFamily="66" charset="0"/>
              </a:rPr>
              <a:t> is 18. </a:t>
            </a:r>
          </a:p>
          <a:p>
            <a:endParaRPr lang="en-GB" dirty="0"/>
          </a:p>
        </p:txBody>
      </p:sp>
    </p:spTree>
    <p:extLst>
      <p:ext uri="{BB962C8B-B14F-4D97-AF65-F5344CB8AC3E}">
        <p14:creationId xmlns:p14="http://schemas.microsoft.com/office/powerpoint/2010/main" val="18019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p:txBody>
          <a:bodyPr>
            <a:normAutofit fontScale="90000"/>
          </a:bodyPr>
          <a:lstStyle/>
          <a:p>
            <a:pPr algn="ctr"/>
            <a:r>
              <a:rPr lang="en-GB" sz="4000" u="sng" dirty="0">
                <a:latin typeface="Comic Sans MS" panose="030F0702030302020204" pitchFamily="66" charset="0"/>
              </a:rPr>
              <a:t>What would you do?</a:t>
            </a:r>
            <a:br>
              <a:rPr lang="en-GB" sz="4000" u="sng" dirty="0">
                <a:latin typeface="Comic Sans MS" panose="030F0702030302020204" pitchFamily="66" charset="0"/>
              </a:rPr>
            </a:br>
            <a:br>
              <a:rPr lang="en-GB" sz="4000" u="sng" dirty="0">
                <a:latin typeface="Comic Sans MS" panose="030F0702030302020204" pitchFamily="66" charset="0"/>
              </a:rPr>
            </a:br>
            <a:r>
              <a:rPr lang="en-GB" sz="2200" dirty="0">
                <a:latin typeface="Comic Sans MS" panose="030F0702030302020204" pitchFamily="66" charset="0"/>
              </a:rPr>
              <a:t>As adults, we understand how to react in different situations but children are yet to have the life experiences to make informed opinions. They often don’t see the potential dangers. </a:t>
            </a:r>
            <a:endParaRPr lang="en-GB" sz="4000" dirty="0">
              <a:latin typeface="Comic Sans MS" panose="030F0702030302020204" pitchFamily="66" charset="0"/>
            </a:endParaRPr>
          </a:p>
        </p:txBody>
      </p:sp>
      <p:pic>
        <p:nvPicPr>
          <p:cNvPr id="2" name="Content Placeholder 1">
            <a:extLst>
              <a:ext uri="{FF2B5EF4-FFF2-40B4-BE49-F238E27FC236}">
                <a16:creationId xmlns:a16="http://schemas.microsoft.com/office/drawing/2014/main" id="{93487919-76B1-40ED-8226-C4137D701D94}"/>
              </a:ext>
            </a:extLst>
          </p:cNvPr>
          <p:cNvPicPr>
            <a:picLocks noGrp="1" noChangeAspect="1"/>
          </p:cNvPicPr>
          <p:nvPr>
            <p:ph sz="half" idx="2"/>
          </p:nvPr>
        </p:nvPicPr>
        <p:blipFill>
          <a:blip r:embed="rId2"/>
          <a:stretch>
            <a:fillRect/>
          </a:stretch>
        </p:blipFill>
        <p:spPr>
          <a:xfrm>
            <a:off x="0" y="2055043"/>
            <a:ext cx="7085859" cy="3355941"/>
          </a:xfrm>
          <a:prstGeom prst="rect">
            <a:avLst/>
          </a:prstGeom>
        </p:spPr>
      </p:pic>
      <p:sp>
        <p:nvSpPr>
          <p:cNvPr id="7" name="Content Placeholder 6">
            <a:extLst>
              <a:ext uri="{FF2B5EF4-FFF2-40B4-BE49-F238E27FC236}">
                <a16:creationId xmlns:a16="http://schemas.microsoft.com/office/drawing/2014/main" id="{9060411D-DED8-41CA-847E-A8B40299370E}"/>
              </a:ext>
            </a:extLst>
          </p:cNvPr>
          <p:cNvSpPr>
            <a:spLocks noGrp="1"/>
          </p:cNvSpPr>
          <p:nvPr>
            <p:ph sz="quarter" idx="4"/>
          </p:nvPr>
        </p:nvSpPr>
        <p:spPr>
          <a:xfrm>
            <a:off x="7211505" y="2055043"/>
            <a:ext cx="4854803" cy="4619134"/>
          </a:xfrm>
        </p:spPr>
        <p:txBody>
          <a:bodyPr>
            <a:normAutofit/>
          </a:bodyPr>
          <a:lstStyle/>
          <a:p>
            <a:pPr marL="0" indent="0" algn="ctr">
              <a:buNone/>
            </a:pPr>
            <a:r>
              <a:rPr lang="en-GB" sz="2200" dirty="0">
                <a:latin typeface="Comic Sans MS" panose="030F0702030302020204" pitchFamily="66" charset="0"/>
              </a:rPr>
              <a:t>What would you expect your children to do?</a:t>
            </a:r>
          </a:p>
          <a:p>
            <a:r>
              <a:rPr lang="en-GB" sz="2200" dirty="0">
                <a:latin typeface="Comic Sans MS" panose="030F0702030302020204" pitchFamily="66" charset="0"/>
              </a:rPr>
              <a:t>I think we would all expect them to speak to us and ask our permission but such an innocent request can sometimes be overlooked and an email is simple to send.</a:t>
            </a:r>
          </a:p>
          <a:p>
            <a:r>
              <a:rPr lang="en-GB" sz="2200" dirty="0">
                <a:latin typeface="Comic Sans MS" panose="030F0702030302020204" pitchFamily="66" charset="0"/>
              </a:rPr>
              <a:t>We need to constantly be aware that the older our children get the more  situations they will find themselves in and we need to keep having the same conversations with them. </a:t>
            </a:r>
          </a:p>
        </p:txBody>
      </p:sp>
    </p:spTree>
    <p:extLst>
      <p:ext uri="{BB962C8B-B14F-4D97-AF65-F5344CB8AC3E}">
        <p14:creationId xmlns:p14="http://schemas.microsoft.com/office/powerpoint/2010/main" val="29764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263AA82-8F7F-4AFF-B159-05B135E712F9}"/>
              </a:ext>
            </a:extLst>
          </p:cNvPr>
          <p:cNvPicPr>
            <a:picLocks noGrp="1" noChangeAspect="1"/>
          </p:cNvPicPr>
          <p:nvPr>
            <p:ph sz="half" idx="2"/>
          </p:nvPr>
        </p:nvPicPr>
        <p:blipFill>
          <a:blip r:embed="rId2"/>
          <a:stretch>
            <a:fillRect/>
          </a:stretch>
        </p:blipFill>
        <p:spPr>
          <a:xfrm>
            <a:off x="167743" y="378553"/>
            <a:ext cx="7062615" cy="3890713"/>
          </a:xfrm>
          <a:prstGeom prst="rect">
            <a:avLst/>
          </a:prstGeom>
        </p:spPr>
      </p:pic>
      <p:sp>
        <p:nvSpPr>
          <p:cNvPr id="8" name="Content Placeholder 7">
            <a:extLst>
              <a:ext uri="{FF2B5EF4-FFF2-40B4-BE49-F238E27FC236}">
                <a16:creationId xmlns:a16="http://schemas.microsoft.com/office/drawing/2014/main" id="{5D6D8C12-EE1C-44E1-A15F-BF124D650E39}"/>
              </a:ext>
            </a:extLst>
          </p:cNvPr>
          <p:cNvSpPr>
            <a:spLocks noGrp="1"/>
          </p:cNvSpPr>
          <p:nvPr>
            <p:ph sz="quarter" idx="4"/>
          </p:nvPr>
        </p:nvSpPr>
        <p:spPr>
          <a:xfrm>
            <a:off x="7390614" y="385525"/>
            <a:ext cx="4471447" cy="5459094"/>
          </a:xfrm>
        </p:spPr>
        <p:txBody>
          <a:bodyPr>
            <a:normAutofit fontScale="92500" lnSpcReduction="10000"/>
          </a:bodyPr>
          <a:lstStyle/>
          <a:p>
            <a:r>
              <a:rPr lang="en-GB" dirty="0">
                <a:latin typeface="Comic Sans MS" panose="030F0702030302020204" pitchFamily="66" charset="0"/>
              </a:rPr>
              <a:t>This happens all the time to me. The thought of being told you have won something makes you feel happy and with just a click of a button you can win a prize.</a:t>
            </a:r>
          </a:p>
          <a:p>
            <a:r>
              <a:rPr lang="en-GB" dirty="0">
                <a:latin typeface="Comic Sans MS" panose="030F0702030302020204" pitchFamily="66" charset="0"/>
              </a:rPr>
              <a:t>These inducements are very tempting for children and even if you click and don’t get a virus uploaded to your device you are then faced with giving personal details for them to send the prize to you. </a:t>
            </a:r>
          </a:p>
        </p:txBody>
      </p:sp>
    </p:spTree>
    <p:extLst>
      <p:ext uri="{BB962C8B-B14F-4D97-AF65-F5344CB8AC3E}">
        <p14:creationId xmlns:p14="http://schemas.microsoft.com/office/powerpoint/2010/main" val="1569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8DF2F21-5D16-4334-9571-1763DA485476}"/>
              </a:ext>
            </a:extLst>
          </p:cNvPr>
          <p:cNvPicPr>
            <a:picLocks noGrp="1" noChangeAspect="1"/>
          </p:cNvPicPr>
          <p:nvPr>
            <p:ph sz="half" idx="2"/>
          </p:nvPr>
        </p:nvPicPr>
        <p:blipFill>
          <a:blip r:embed="rId2"/>
          <a:stretch>
            <a:fillRect/>
          </a:stretch>
        </p:blipFill>
        <p:spPr>
          <a:xfrm>
            <a:off x="1150872" y="154096"/>
            <a:ext cx="8671857" cy="4152289"/>
          </a:xfrm>
          <a:prstGeom prst="rect">
            <a:avLst/>
          </a:prstGeom>
        </p:spPr>
      </p:pic>
      <p:sp>
        <p:nvSpPr>
          <p:cNvPr id="8" name="Content Placeholder 7">
            <a:extLst>
              <a:ext uri="{FF2B5EF4-FFF2-40B4-BE49-F238E27FC236}">
                <a16:creationId xmlns:a16="http://schemas.microsoft.com/office/drawing/2014/main" id="{14453BC5-BBA1-4F61-A578-F007E3FA0B4F}"/>
              </a:ext>
            </a:extLst>
          </p:cNvPr>
          <p:cNvSpPr>
            <a:spLocks noGrp="1"/>
          </p:cNvSpPr>
          <p:nvPr>
            <p:ph sz="quarter" idx="4"/>
          </p:nvPr>
        </p:nvSpPr>
        <p:spPr>
          <a:xfrm>
            <a:off x="349595" y="4532628"/>
            <a:ext cx="11015220" cy="2171276"/>
          </a:xfrm>
        </p:spPr>
        <p:txBody>
          <a:bodyPr>
            <a:normAutofit fontScale="85000" lnSpcReduction="10000"/>
          </a:bodyPr>
          <a:lstStyle/>
          <a:p>
            <a:r>
              <a:rPr lang="en-GB" dirty="0">
                <a:latin typeface="Comic Sans MS" panose="030F0702030302020204" pitchFamily="66" charset="0"/>
              </a:rPr>
              <a:t>This scenario can be one of the hardest for children to navigate as it involves friends. </a:t>
            </a:r>
          </a:p>
          <a:p>
            <a:r>
              <a:rPr lang="en-GB" dirty="0">
                <a:latin typeface="Comic Sans MS" panose="030F0702030302020204" pitchFamily="66" charset="0"/>
              </a:rPr>
              <a:t>Do they tell an adult knowing that they could get their friend into trouble. </a:t>
            </a:r>
          </a:p>
          <a:p>
            <a:r>
              <a:rPr lang="en-GB" dirty="0">
                <a:latin typeface="Comic Sans MS" panose="030F0702030302020204" pitchFamily="66" charset="0"/>
              </a:rPr>
              <a:t>Children need to understand that the sharing of photos without permission is not acceptable and that they will be helping their friend as they may find the photos are forwarded to others. </a:t>
            </a:r>
          </a:p>
        </p:txBody>
      </p:sp>
    </p:spTree>
    <p:extLst>
      <p:ext uri="{BB962C8B-B14F-4D97-AF65-F5344CB8AC3E}">
        <p14:creationId xmlns:p14="http://schemas.microsoft.com/office/powerpoint/2010/main" val="30116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4080-F024-49A9-B85E-4E4776389798}"/>
              </a:ext>
            </a:extLst>
          </p:cNvPr>
          <p:cNvSpPr>
            <a:spLocks noGrp="1"/>
          </p:cNvSpPr>
          <p:nvPr>
            <p:ph type="title"/>
          </p:nvPr>
        </p:nvSpPr>
        <p:spPr/>
        <p:txBody>
          <a:bodyPr/>
          <a:lstStyle/>
          <a:p>
            <a:pPr algn="ctr"/>
            <a:r>
              <a:rPr lang="en-GB" dirty="0">
                <a:latin typeface="Comic Sans MS" panose="030F0702030302020204" pitchFamily="66" charset="0"/>
              </a:rPr>
              <a:t>What is online safety?</a:t>
            </a:r>
          </a:p>
        </p:txBody>
      </p:sp>
      <p:sp>
        <p:nvSpPr>
          <p:cNvPr id="3" name="Rectangle 2">
            <a:extLst>
              <a:ext uri="{FF2B5EF4-FFF2-40B4-BE49-F238E27FC236}">
                <a16:creationId xmlns:a16="http://schemas.microsoft.com/office/drawing/2014/main" id="{359C2ACA-8C4D-4356-B7B8-876C2E64E0E6}"/>
              </a:ext>
            </a:extLst>
          </p:cNvPr>
          <p:cNvSpPr/>
          <p:nvPr/>
        </p:nvSpPr>
        <p:spPr>
          <a:xfrm>
            <a:off x="1569667" y="1690688"/>
            <a:ext cx="8382000" cy="2062103"/>
          </a:xfrm>
          <a:prstGeom prst="rect">
            <a:avLst/>
          </a:prstGeom>
        </p:spPr>
        <p:txBody>
          <a:bodyPr wrap="square">
            <a:spAutoFit/>
          </a:bodyPr>
          <a:lstStyle/>
          <a:p>
            <a:pPr algn="ctr"/>
            <a:r>
              <a:rPr lang="en-GB" sz="3200" dirty="0">
                <a:latin typeface="Comic Sans MS" panose="030F0702030302020204" pitchFamily="66" charset="0"/>
              </a:rPr>
              <a:t>Online Safety is being aware of the nature of the possible threats that you and your children could encounter whilst engaging in activity through the Internet</a:t>
            </a:r>
          </a:p>
        </p:txBody>
      </p:sp>
      <p:sp>
        <p:nvSpPr>
          <p:cNvPr id="4" name="Rectangle 3">
            <a:extLst>
              <a:ext uri="{FF2B5EF4-FFF2-40B4-BE49-F238E27FC236}">
                <a16:creationId xmlns:a16="http://schemas.microsoft.com/office/drawing/2014/main" id="{7C32A905-3B48-4CB1-85A1-604406296D6D}"/>
              </a:ext>
            </a:extLst>
          </p:cNvPr>
          <p:cNvSpPr/>
          <p:nvPr/>
        </p:nvSpPr>
        <p:spPr>
          <a:xfrm>
            <a:off x="2016707" y="4382482"/>
            <a:ext cx="7487920" cy="1569660"/>
          </a:xfrm>
          <a:prstGeom prst="rect">
            <a:avLst/>
          </a:prstGeom>
        </p:spPr>
        <p:txBody>
          <a:bodyPr wrap="square">
            <a:spAutoFit/>
          </a:bodyPr>
          <a:lstStyle/>
          <a:p>
            <a:pPr algn="ctr"/>
            <a:r>
              <a:rPr lang="en-GB" sz="3200" dirty="0">
                <a:latin typeface="Comic Sans MS" panose="030F0702030302020204" pitchFamily="66" charset="0"/>
              </a:rPr>
              <a:t>It is important to understand that online safety is more about communication skills than technology</a:t>
            </a:r>
          </a:p>
        </p:txBody>
      </p:sp>
    </p:spTree>
    <p:extLst>
      <p:ext uri="{BB962C8B-B14F-4D97-AF65-F5344CB8AC3E}">
        <p14:creationId xmlns:p14="http://schemas.microsoft.com/office/powerpoint/2010/main" val="118657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p:txBody>
          <a:bodyPr>
            <a:normAutofit/>
          </a:bodyPr>
          <a:lstStyle/>
          <a:p>
            <a:r>
              <a:rPr lang="en-GB" sz="4000" u="sng" dirty="0">
                <a:latin typeface="Comic Sans MS" panose="030F0702030302020204" pitchFamily="66" charset="0"/>
              </a:rPr>
              <a:t>Watch this short </a:t>
            </a:r>
            <a:r>
              <a:rPr lang="en-GB" sz="4000" u="sng" dirty="0" err="1">
                <a:latin typeface="Comic Sans MS" panose="030F0702030302020204" pitchFamily="66" charset="0"/>
              </a:rPr>
              <a:t>annimation</a:t>
            </a:r>
            <a:r>
              <a:rPr lang="en-GB" sz="4000" u="sng" dirty="0">
                <a:latin typeface="Comic Sans MS" panose="030F0702030302020204" pitchFamily="66" charset="0"/>
              </a:rPr>
              <a:t> </a:t>
            </a:r>
          </a:p>
        </p:txBody>
      </p:sp>
      <p:pic>
        <p:nvPicPr>
          <p:cNvPr id="2" name="Content Placeholder 1">
            <a:hlinkClick r:id="rId2"/>
            <a:extLst>
              <a:ext uri="{FF2B5EF4-FFF2-40B4-BE49-F238E27FC236}">
                <a16:creationId xmlns:a16="http://schemas.microsoft.com/office/drawing/2014/main" id="{FC02F31C-D767-4A57-846E-32E0482C2A45}"/>
              </a:ext>
            </a:extLst>
          </p:cNvPr>
          <p:cNvPicPr>
            <a:picLocks noGrp="1" noChangeAspect="1"/>
          </p:cNvPicPr>
          <p:nvPr>
            <p:ph idx="1"/>
          </p:nvPr>
        </p:nvPicPr>
        <p:blipFill>
          <a:blip r:embed="rId3"/>
          <a:stretch>
            <a:fillRect/>
          </a:stretch>
        </p:blipFill>
        <p:spPr>
          <a:xfrm>
            <a:off x="2762845" y="2271860"/>
            <a:ext cx="5642237" cy="3026005"/>
          </a:xfrm>
          <a:prstGeom prst="rect">
            <a:avLst/>
          </a:prstGeom>
        </p:spPr>
      </p:pic>
    </p:spTree>
    <p:extLst>
      <p:ext uri="{BB962C8B-B14F-4D97-AF65-F5344CB8AC3E}">
        <p14:creationId xmlns:p14="http://schemas.microsoft.com/office/powerpoint/2010/main" val="8053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a:xfrm>
            <a:off x="838200" y="365125"/>
            <a:ext cx="10515600" cy="737811"/>
          </a:xfrm>
        </p:spPr>
        <p:txBody>
          <a:bodyPr>
            <a:normAutofit/>
          </a:bodyPr>
          <a:lstStyle/>
          <a:p>
            <a:r>
              <a:rPr lang="en-GB" sz="4000" u="sng" dirty="0">
                <a:latin typeface="Comic Sans MS" panose="030F0702030302020204" pitchFamily="66" charset="0"/>
              </a:rPr>
              <a:t>Major concern highlighted during 2021</a:t>
            </a:r>
          </a:p>
        </p:txBody>
      </p:sp>
      <p:pic>
        <p:nvPicPr>
          <p:cNvPr id="2" name="Content Placeholder 1">
            <a:extLst>
              <a:ext uri="{FF2B5EF4-FFF2-40B4-BE49-F238E27FC236}">
                <a16:creationId xmlns:a16="http://schemas.microsoft.com/office/drawing/2014/main" id="{379BB74A-AEC3-4A7F-B903-0099639C8A4C}"/>
              </a:ext>
            </a:extLst>
          </p:cNvPr>
          <p:cNvPicPr>
            <a:picLocks noGrp="1" noChangeAspect="1"/>
          </p:cNvPicPr>
          <p:nvPr>
            <p:ph idx="1"/>
          </p:nvPr>
        </p:nvPicPr>
        <p:blipFill>
          <a:blip r:embed="rId2"/>
          <a:stretch>
            <a:fillRect/>
          </a:stretch>
        </p:blipFill>
        <p:spPr>
          <a:xfrm>
            <a:off x="2007909" y="1168400"/>
            <a:ext cx="7278434" cy="5713256"/>
          </a:xfrm>
          <a:prstGeom prst="rect">
            <a:avLst/>
          </a:prstGeom>
        </p:spPr>
      </p:pic>
    </p:spTree>
    <p:extLst>
      <p:ext uri="{BB962C8B-B14F-4D97-AF65-F5344CB8AC3E}">
        <p14:creationId xmlns:p14="http://schemas.microsoft.com/office/powerpoint/2010/main" val="5402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p:txBody>
          <a:bodyPr>
            <a:normAutofit fontScale="90000"/>
          </a:bodyPr>
          <a:lstStyle/>
          <a:p>
            <a:r>
              <a:rPr lang="en-GB" sz="4000" u="sng" dirty="0">
                <a:latin typeface="Comic Sans MS" panose="030F0702030302020204" pitchFamily="66" charset="0"/>
              </a:rPr>
              <a:t>What we use in school</a:t>
            </a:r>
            <a:br>
              <a:rPr lang="en-GB" sz="4000" u="sng" dirty="0">
                <a:latin typeface="Comic Sans MS" panose="030F0702030302020204" pitchFamily="66" charset="0"/>
              </a:rPr>
            </a:br>
            <a:r>
              <a:rPr lang="en-GB" sz="2700" dirty="0">
                <a:latin typeface="Comic Sans MS" panose="030F0702030302020204" pitchFamily="66" charset="0"/>
              </a:rPr>
              <a:t>Our computing curriculum covers online safety across all areas of learning. The Purple Mash platform follows the SMART rules and children are reminded of these when completing computing activities </a:t>
            </a:r>
            <a:endParaRPr lang="en-GB" sz="4000" dirty="0">
              <a:latin typeface="Comic Sans MS" panose="030F0702030302020204" pitchFamily="66" charset="0"/>
            </a:endParaRPr>
          </a:p>
        </p:txBody>
      </p:sp>
      <p:pic>
        <p:nvPicPr>
          <p:cNvPr id="7" name="Content Placeholder 6">
            <a:extLst>
              <a:ext uri="{FF2B5EF4-FFF2-40B4-BE49-F238E27FC236}">
                <a16:creationId xmlns:a16="http://schemas.microsoft.com/office/drawing/2014/main" id="{6055E950-E9A2-423C-90AF-E70573F978A1}"/>
              </a:ext>
            </a:extLst>
          </p:cNvPr>
          <p:cNvPicPr>
            <a:picLocks noGrp="1" noChangeAspect="1"/>
          </p:cNvPicPr>
          <p:nvPr>
            <p:ph idx="1"/>
          </p:nvPr>
        </p:nvPicPr>
        <p:blipFill>
          <a:blip r:embed="rId2"/>
          <a:stretch>
            <a:fillRect/>
          </a:stretch>
        </p:blipFill>
        <p:spPr>
          <a:xfrm>
            <a:off x="2892260" y="2178750"/>
            <a:ext cx="7166140" cy="4076674"/>
          </a:xfrm>
          <a:prstGeom prst="rect">
            <a:avLst/>
          </a:prstGeom>
        </p:spPr>
      </p:pic>
    </p:spTree>
    <p:extLst>
      <p:ext uri="{BB962C8B-B14F-4D97-AF65-F5344CB8AC3E}">
        <p14:creationId xmlns:p14="http://schemas.microsoft.com/office/powerpoint/2010/main" val="61405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8AE2508-2325-4719-9CD7-9F868CBF9A97}"/>
              </a:ext>
            </a:extLst>
          </p:cNvPr>
          <p:cNvPicPr>
            <a:picLocks noGrp="1" noChangeAspect="1"/>
          </p:cNvPicPr>
          <p:nvPr>
            <p:ph idx="1"/>
          </p:nvPr>
        </p:nvPicPr>
        <p:blipFill>
          <a:blip r:embed="rId2"/>
          <a:stretch>
            <a:fillRect/>
          </a:stretch>
        </p:blipFill>
        <p:spPr>
          <a:xfrm>
            <a:off x="1557190" y="696347"/>
            <a:ext cx="8355292" cy="5465305"/>
          </a:xfrm>
          <a:prstGeom prst="rect">
            <a:avLst/>
          </a:prstGeom>
        </p:spPr>
      </p:pic>
    </p:spTree>
    <p:extLst>
      <p:ext uri="{BB962C8B-B14F-4D97-AF65-F5344CB8AC3E}">
        <p14:creationId xmlns:p14="http://schemas.microsoft.com/office/powerpoint/2010/main" val="31741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039A5281-00E3-4936-976E-B63CF4392613}"/>
              </a:ext>
            </a:extLst>
          </p:cNvPr>
          <p:cNvPicPr>
            <a:picLocks noGrp="1" noChangeAspect="1"/>
          </p:cNvPicPr>
          <p:nvPr>
            <p:ph idx="1"/>
          </p:nvPr>
        </p:nvPicPr>
        <p:blipFill>
          <a:blip r:embed="rId2"/>
          <a:stretch>
            <a:fillRect/>
          </a:stretch>
        </p:blipFill>
        <p:spPr>
          <a:xfrm>
            <a:off x="1809588" y="782426"/>
            <a:ext cx="8216016" cy="5121778"/>
          </a:xfrm>
          <a:prstGeom prst="rect">
            <a:avLst/>
          </a:prstGeom>
        </p:spPr>
      </p:pic>
    </p:spTree>
    <p:extLst>
      <p:ext uri="{BB962C8B-B14F-4D97-AF65-F5344CB8AC3E}">
        <p14:creationId xmlns:p14="http://schemas.microsoft.com/office/powerpoint/2010/main" val="265819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42546BAE-4FA8-47BC-A13E-A7371213C3C9}"/>
              </a:ext>
            </a:extLst>
          </p:cNvPr>
          <p:cNvPicPr>
            <a:picLocks noGrp="1" noChangeAspect="1"/>
          </p:cNvPicPr>
          <p:nvPr>
            <p:ph idx="1"/>
          </p:nvPr>
        </p:nvPicPr>
        <p:blipFill>
          <a:blip r:embed="rId2"/>
          <a:stretch>
            <a:fillRect/>
          </a:stretch>
        </p:blipFill>
        <p:spPr>
          <a:xfrm>
            <a:off x="1685829" y="635221"/>
            <a:ext cx="8660286" cy="5587558"/>
          </a:xfrm>
          <a:prstGeom prst="rect">
            <a:avLst/>
          </a:prstGeom>
        </p:spPr>
      </p:pic>
    </p:spTree>
    <p:extLst>
      <p:ext uri="{BB962C8B-B14F-4D97-AF65-F5344CB8AC3E}">
        <p14:creationId xmlns:p14="http://schemas.microsoft.com/office/powerpoint/2010/main" val="1244210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0123BF74-B5BD-42E7-B66D-DD28E49346BD}"/>
              </a:ext>
            </a:extLst>
          </p:cNvPr>
          <p:cNvPicPr>
            <a:picLocks noGrp="1" noChangeAspect="1"/>
          </p:cNvPicPr>
          <p:nvPr>
            <p:ph idx="1"/>
          </p:nvPr>
        </p:nvPicPr>
        <p:blipFill>
          <a:blip r:embed="rId2"/>
          <a:stretch>
            <a:fillRect/>
          </a:stretch>
        </p:blipFill>
        <p:spPr>
          <a:xfrm>
            <a:off x="1424972" y="916231"/>
            <a:ext cx="8911716" cy="5025537"/>
          </a:xfrm>
          <a:prstGeom prst="rect">
            <a:avLst/>
          </a:prstGeom>
        </p:spPr>
      </p:pic>
    </p:spTree>
    <p:extLst>
      <p:ext uri="{BB962C8B-B14F-4D97-AF65-F5344CB8AC3E}">
        <p14:creationId xmlns:p14="http://schemas.microsoft.com/office/powerpoint/2010/main" val="139800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E910214-238C-4B38-A6C3-4416DB49A4F8}"/>
              </a:ext>
            </a:extLst>
          </p:cNvPr>
          <p:cNvPicPr>
            <a:picLocks noGrp="1" noChangeAspect="1"/>
          </p:cNvPicPr>
          <p:nvPr>
            <p:ph idx="1"/>
          </p:nvPr>
        </p:nvPicPr>
        <p:blipFill>
          <a:blip r:embed="rId2"/>
          <a:stretch>
            <a:fillRect/>
          </a:stretch>
        </p:blipFill>
        <p:spPr>
          <a:xfrm>
            <a:off x="1421424" y="739557"/>
            <a:ext cx="8868130" cy="5378886"/>
          </a:xfrm>
          <a:prstGeom prst="rect">
            <a:avLst/>
          </a:prstGeom>
        </p:spPr>
      </p:pic>
    </p:spTree>
    <p:extLst>
      <p:ext uri="{BB962C8B-B14F-4D97-AF65-F5344CB8AC3E}">
        <p14:creationId xmlns:p14="http://schemas.microsoft.com/office/powerpoint/2010/main" val="220158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p:txBody>
          <a:bodyPr>
            <a:normAutofit fontScale="90000"/>
          </a:bodyPr>
          <a:lstStyle/>
          <a:p>
            <a:pPr algn="ctr"/>
            <a:r>
              <a:rPr lang="en-GB" sz="4000" u="sng" dirty="0">
                <a:latin typeface="Comic Sans MS" panose="030F0702030302020204" pitchFamily="66" charset="0"/>
              </a:rPr>
              <a:t>Purple Mash Safer Internet Resources</a:t>
            </a:r>
            <a:br>
              <a:rPr lang="en-GB" sz="4000" u="sng" dirty="0">
                <a:latin typeface="Comic Sans MS" panose="030F0702030302020204" pitchFamily="66" charset="0"/>
              </a:rPr>
            </a:br>
            <a:br>
              <a:rPr lang="en-GB" sz="4000" u="sng" dirty="0">
                <a:latin typeface="Comic Sans MS" panose="030F0702030302020204" pitchFamily="66" charset="0"/>
              </a:rPr>
            </a:br>
            <a:r>
              <a:rPr lang="en-GB" sz="2700" dirty="0">
                <a:latin typeface="Comic Sans MS" panose="030F0702030302020204" pitchFamily="66" charset="0"/>
              </a:rPr>
              <a:t>By logging into their account children and parents can access a range of resources</a:t>
            </a:r>
            <a:endParaRPr lang="en-GB" sz="4000" dirty="0">
              <a:latin typeface="Comic Sans MS" panose="030F0702030302020204" pitchFamily="66" charset="0"/>
            </a:endParaRPr>
          </a:p>
        </p:txBody>
      </p:sp>
      <p:pic>
        <p:nvPicPr>
          <p:cNvPr id="2" name="Content Placeholder 1">
            <a:extLst>
              <a:ext uri="{FF2B5EF4-FFF2-40B4-BE49-F238E27FC236}">
                <a16:creationId xmlns:a16="http://schemas.microsoft.com/office/drawing/2014/main" id="{E66702BA-D464-4259-A1E3-68717F17EBC7}"/>
              </a:ext>
            </a:extLst>
          </p:cNvPr>
          <p:cNvPicPr>
            <a:picLocks noGrp="1" noChangeAspect="1"/>
          </p:cNvPicPr>
          <p:nvPr>
            <p:ph idx="1"/>
          </p:nvPr>
        </p:nvPicPr>
        <p:blipFill>
          <a:blip r:embed="rId2"/>
          <a:stretch>
            <a:fillRect/>
          </a:stretch>
        </p:blipFill>
        <p:spPr>
          <a:xfrm>
            <a:off x="647296" y="2362953"/>
            <a:ext cx="10501482" cy="4351338"/>
          </a:xfrm>
          <a:prstGeom prst="rect">
            <a:avLst/>
          </a:prstGeom>
        </p:spPr>
      </p:pic>
    </p:spTree>
    <p:extLst>
      <p:ext uri="{BB962C8B-B14F-4D97-AF65-F5344CB8AC3E}">
        <p14:creationId xmlns:p14="http://schemas.microsoft.com/office/powerpoint/2010/main" val="2778772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a:xfrm>
            <a:off x="748594" y="893026"/>
            <a:ext cx="10515600" cy="1325563"/>
          </a:xfrm>
        </p:spPr>
        <p:txBody>
          <a:bodyPr>
            <a:normAutofit fontScale="90000"/>
          </a:bodyPr>
          <a:lstStyle/>
          <a:p>
            <a:pPr algn="ctr"/>
            <a:r>
              <a:rPr lang="en-GB" sz="4000" u="sng" dirty="0">
                <a:latin typeface="Comic Sans MS" panose="030F0702030302020204" pitchFamily="66" charset="0"/>
              </a:rPr>
              <a:t>Recommended e-safety site to help set up parental controls</a:t>
            </a:r>
            <a:br>
              <a:rPr lang="en-GB" sz="4000" u="sng" dirty="0">
                <a:latin typeface="Comic Sans MS" panose="030F0702030302020204" pitchFamily="66" charset="0"/>
              </a:rPr>
            </a:br>
            <a:br>
              <a:rPr lang="en-GB" sz="4000" u="sng" dirty="0">
                <a:latin typeface="Comic Sans MS" panose="030F0702030302020204" pitchFamily="66" charset="0"/>
              </a:rPr>
            </a:br>
            <a:r>
              <a:rPr lang="en-GB" sz="4000" u="sng"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https://www.internetmatters.org/</a:t>
            </a:r>
            <a:br>
              <a:rPr lang="en-GB" sz="4000" u="sng" dirty="0">
                <a:latin typeface="Comic Sans MS" panose="030F0702030302020204" pitchFamily="66" charset="0"/>
              </a:rPr>
            </a:br>
            <a:endParaRPr lang="en-GB" sz="4000" u="sng" dirty="0">
              <a:latin typeface="Comic Sans MS" panose="030F0702030302020204" pitchFamily="66" charset="0"/>
            </a:endParaRPr>
          </a:p>
        </p:txBody>
      </p:sp>
      <p:pic>
        <p:nvPicPr>
          <p:cNvPr id="4" name="Content Placeholder 3">
            <a:hlinkClick r:id="rId3"/>
            <a:extLst>
              <a:ext uri="{FF2B5EF4-FFF2-40B4-BE49-F238E27FC236}">
                <a16:creationId xmlns:a16="http://schemas.microsoft.com/office/drawing/2014/main" id="{3A60CFC5-6F67-4989-BCF8-251056EC79B3}"/>
              </a:ext>
            </a:extLst>
          </p:cNvPr>
          <p:cNvPicPr>
            <a:picLocks noGrp="1" noChangeAspect="1"/>
          </p:cNvPicPr>
          <p:nvPr>
            <p:ph idx="1"/>
          </p:nvPr>
        </p:nvPicPr>
        <p:blipFill>
          <a:blip r:embed="rId4"/>
          <a:stretch>
            <a:fillRect/>
          </a:stretch>
        </p:blipFill>
        <p:spPr>
          <a:xfrm>
            <a:off x="838200" y="2556596"/>
            <a:ext cx="10515600" cy="3485985"/>
          </a:xfrm>
          <a:prstGeom prst="rect">
            <a:avLst/>
          </a:prstGeom>
        </p:spPr>
      </p:pic>
    </p:spTree>
    <p:extLst>
      <p:ext uri="{BB962C8B-B14F-4D97-AF65-F5344CB8AC3E}">
        <p14:creationId xmlns:p14="http://schemas.microsoft.com/office/powerpoint/2010/main" val="31000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C458-F21D-4436-97FC-7B4CC2C2265B}"/>
              </a:ext>
            </a:extLst>
          </p:cNvPr>
          <p:cNvSpPr>
            <a:spLocks noGrp="1"/>
          </p:cNvSpPr>
          <p:nvPr>
            <p:ph type="title"/>
          </p:nvPr>
        </p:nvSpPr>
        <p:spPr>
          <a:xfrm>
            <a:off x="228600" y="365125"/>
            <a:ext cx="11125200" cy="1325563"/>
          </a:xfrm>
        </p:spPr>
        <p:txBody>
          <a:bodyPr/>
          <a:lstStyle/>
          <a:p>
            <a:pPr algn="ctr"/>
            <a:r>
              <a:rPr lang="en-GB" u="sng" dirty="0">
                <a:latin typeface="Comic Sans MS" panose="030F0702030302020204" pitchFamily="66" charset="0"/>
              </a:rPr>
              <a:t>What do we have to be concerned about?</a:t>
            </a:r>
          </a:p>
        </p:txBody>
      </p:sp>
      <p:sp>
        <p:nvSpPr>
          <p:cNvPr id="3" name="Rectangle 2">
            <a:extLst>
              <a:ext uri="{FF2B5EF4-FFF2-40B4-BE49-F238E27FC236}">
                <a16:creationId xmlns:a16="http://schemas.microsoft.com/office/drawing/2014/main" id="{68BA9D2C-89CA-477A-A29B-FD4EB4D5D7B0}"/>
              </a:ext>
            </a:extLst>
          </p:cNvPr>
          <p:cNvSpPr/>
          <p:nvPr/>
        </p:nvSpPr>
        <p:spPr>
          <a:xfrm>
            <a:off x="650240" y="2136339"/>
            <a:ext cx="11125200" cy="3970318"/>
          </a:xfrm>
          <a:prstGeom prst="rect">
            <a:avLst/>
          </a:prstGeom>
        </p:spPr>
        <p:txBody>
          <a:bodyPr wrap="square">
            <a:spAutoFit/>
          </a:bodyPr>
          <a:lstStyle/>
          <a:p>
            <a:r>
              <a:rPr lang="en-GB" sz="2800" dirty="0">
                <a:latin typeface="Comic Sans MS" panose="030F0702030302020204" pitchFamily="66" charset="0"/>
              </a:rPr>
              <a:t>The Internet is an exciting and </a:t>
            </a:r>
            <a:r>
              <a:rPr lang="en-GB" sz="2800" dirty="0">
                <a:highlight>
                  <a:srgbClr val="FFFF00"/>
                </a:highlight>
                <a:latin typeface="Comic Sans MS" panose="030F0702030302020204" pitchFamily="66" charset="0"/>
              </a:rPr>
              <a:t>integral</a:t>
            </a:r>
            <a:r>
              <a:rPr lang="en-GB" sz="2800" dirty="0">
                <a:latin typeface="Comic Sans MS" panose="030F0702030302020204" pitchFamily="66" charset="0"/>
              </a:rPr>
              <a:t> part of the modern world, and can be an </a:t>
            </a:r>
            <a:r>
              <a:rPr lang="en-GB" sz="2800" dirty="0">
                <a:highlight>
                  <a:srgbClr val="FFFF00"/>
                </a:highlight>
                <a:latin typeface="Comic Sans MS" panose="030F0702030302020204" pitchFamily="66" charset="0"/>
              </a:rPr>
              <a:t>exceptional</a:t>
            </a:r>
            <a:r>
              <a:rPr lang="en-GB" sz="2800" dirty="0">
                <a:latin typeface="Comic Sans MS" panose="030F0702030302020204" pitchFamily="66" charset="0"/>
              </a:rPr>
              <a:t> tool for learning. However, using the Internet is also </a:t>
            </a:r>
            <a:r>
              <a:rPr lang="en-GB" sz="2800" dirty="0">
                <a:highlight>
                  <a:srgbClr val="FFFF00"/>
                </a:highlight>
                <a:latin typeface="Comic Sans MS" panose="030F0702030302020204" pitchFamily="66" charset="0"/>
              </a:rPr>
              <a:t>fraught</a:t>
            </a:r>
            <a:r>
              <a:rPr lang="en-GB" sz="2800" dirty="0">
                <a:latin typeface="Comic Sans MS" panose="030F0702030302020204" pitchFamily="66" charset="0"/>
              </a:rPr>
              <a:t> with risk, and keeping children safe when they're online and/or using social media platforms is of </a:t>
            </a:r>
            <a:r>
              <a:rPr lang="en-GB" sz="2800" dirty="0">
                <a:highlight>
                  <a:srgbClr val="FFFF00"/>
                </a:highlight>
                <a:latin typeface="Comic Sans MS" panose="030F0702030302020204" pitchFamily="66" charset="0"/>
              </a:rPr>
              <a:t>paramount</a:t>
            </a:r>
            <a:r>
              <a:rPr lang="en-GB" sz="2800" dirty="0">
                <a:latin typeface="Comic Sans MS" panose="030F0702030302020204" pitchFamily="66" charset="0"/>
              </a:rPr>
              <a:t> importance. </a:t>
            </a:r>
          </a:p>
          <a:p>
            <a:r>
              <a:rPr lang="en-GB" sz="2800" dirty="0">
                <a:latin typeface="Comic Sans MS" panose="030F0702030302020204" pitchFamily="66" charset="0"/>
              </a:rPr>
              <a:t>Whether it's dealing with </a:t>
            </a:r>
            <a:r>
              <a:rPr lang="en-GB" sz="2800" dirty="0">
                <a:highlight>
                  <a:srgbClr val="FFFF00"/>
                </a:highlight>
                <a:latin typeface="Comic Sans MS" panose="030F0702030302020204" pitchFamily="66" charset="0"/>
              </a:rPr>
              <a:t>online bullying</a:t>
            </a:r>
            <a:r>
              <a:rPr lang="en-GB" sz="2800" dirty="0">
                <a:latin typeface="Comic Sans MS" panose="030F0702030302020204" pitchFamily="66" charset="0"/>
              </a:rPr>
              <a:t>, protecting </a:t>
            </a:r>
            <a:r>
              <a:rPr lang="en-GB" sz="2800" dirty="0">
                <a:highlight>
                  <a:srgbClr val="FFFF00"/>
                </a:highlight>
                <a:latin typeface="Comic Sans MS" panose="030F0702030302020204" pitchFamily="66" charset="0"/>
              </a:rPr>
              <a:t>personal data</a:t>
            </a:r>
            <a:r>
              <a:rPr lang="en-GB" sz="2800" dirty="0">
                <a:latin typeface="Comic Sans MS" panose="030F0702030302020204" pitchFamily="66" charset="0"/>
              </a:rPr>
              <a:t>, or avoiding viruses and </a:t>
            </a:r>
            <a:r>
              <a:rPr lang="en-GB" sz="2800" dirty="0">
                <a:highlight>
                  <a:srgbClr val="FFFF00"/>
                </a:highlight>
                <a:latin typeface="Comic Sans MS" panose="030F0702030302020204" pitchFamily="66" charset="0"/>
              </a:rPr>
              <a:t>inappropriate materials</a:t>
            </a:r>
            <a:r>
              <a:rPr lang="en-GB" sz="2800" dirty="0">
                <a:latin typeface="Comic Sans MS" panose="030F0702030302020204" pitchFamily="66" charset="0"/>
              </a:rPr>
              <a:t>, we strongly believe that promoting Internet safety is crucial in helping young people </a:t>
            </a:r>
            <a:r>
              <a:rPr lang="en-GB" sz="2800" dirty="0">
                <a:highlight>
                  <a:srgbClr val="FFFF00"/>
                </a:highlight>
                <a:latin typeface="Comic Sans MS" panose="030F0702030302020204" pitchFamily="66" charset="0"/>
              </a:rPr>
              <a:t>protect themselves </a:t>
            </a:r>
            <a:r>
              <a:rPr lang="en-GB" sz="2800" dirty="0">
                <a:latin typeface="Comic Sans MS" panose="030F0702030302020204" pitchFamily="66" charset="0"/>
              </a:rPr>
              <a:t>online.</a:t>
            </a:r>
          </a:p>
        </p:txBody>
      </p:sp>
    </p:spTree>
    <p:extLst>
      <p:ext uri="{BB962C8B-B14F-4D97-AF65-F5344CB8AC3E}">
        <p14:creationId xmlns:p14="http://schemas.microsoft.com/office/powerpoint/2010/main" val="26035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BA9D2C-89CA-477A-A29B-FD4EB4D5D7B0}"/>
              </a:ext>
            </a:extLst>
          </p:cNvPr>
          <p:cNvSpPr/>
          <p:nvPr/>
        </p:nvSpPr>
        <p:spPr>
          <a:xfrm>
            <a:off x="650240" y="2136339"/>
            <a:ext cx="11125200" cy="523220"/>
          </a:xfrm>
          <a:prstGeom prst="rect">
            <a:avLst/>
          </a:prstGeom>
        </p:spPr>
        <p:txBody>
          <a:bodyPr wrap="square">
            <a:spAutoFit/>
          </a:bodyPr>
          <a:lstStyle/>
          <a:p>
            <a:r>
              <a:rPr lang="en-GB" sz="2800" dirty="0">
                <a:latin typeface="Comic Sans MS" panose="030F0702030302020204" pitchFamily="66" charset="0"/>
              </a:rPr>
              <a:t>The</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930" y="255995"/>
            <a:ext cx="8107662" cy="145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63" y="2235110"/>
            <a:ext cx="11247437"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3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a:xfrm>
            <a:off x="347221" y="76119"/>
            <a:ext cx="10515600" cy="690677"/>
          </a:xfrm>
        </p:spPr>
        <p:txBody>
          <a:bodyPr>
            <a:normAutofit/>
          </a:bodyPr>
          <a:lstStyle/>
          <a:p>
            <a:r>
              <a:rPr lang="en-GB" sz="2800" u="sng" dirty="0">
                <a:latin typeface="Comic Sans MS" panose="030F0702030302020204" pitchFamily="66" charset="0"/>
              </a:rPr>
              <a:t>Useful websites</a:t>
            </a:r>
          </a:p>
        </p:txBody>
      </p:sp>
      <p:sp>
        <p:nvSpPr>
          <p:cNvPr id="3" name="Content Placeholder 2">
            <a:extLst>
              <a:ext uri="{FF2B5EF4-FFF2-40B4-BE49-F238E27FC236}">
                <a16:creationId xmlns:a16="http://schemas.microsoft.com/office/drawing/2014/main" id="{8A3BAE37-8AD0-43DC-AA2D-D764CC856608}"/>
              </a:ext>
            </a:extLst>
          </p:cNvPr>
          <p:cNvSpPr>
            <a:spLocks noGrp="1"/>
          </p:cNvSpPr>
          <p:nvPr>
            <p:ph sz="half" idx="2"/>
          </p:nvPr>
        </p:nvSpPr>
        <p:spPr>
          <a:xfrm>
            <a:off x="47534" y="750676"/>
            <a:ext cx="2652853" cy="690677"/>
          </a:xfrm>
        </p:spPr>
        <p:txBody>
          <a:bodyPr>
            <a:normAutofit fontScale="85000" lnSpcReduction="10000"/>
          </a:bodyPr>
          <a:lstStyle/>
          <a:p>
            <a:r>
              <a:rPr lang="en-GB" sz="2000" dirty="0">
                <a:latin typeface="Comic Sans MS" panose="030F0702030302020204" pitchFamily="66" charset="0"/>
              </a:rPr>
              <a:t>https://nationalonlinesafety.com/guides</a:t>
            </a:r>
          </a:p>
        </p:txBody>
      </p:sp>
      <p:sp>
        <p:nvSpPr>
          <p:cNvPr id="5" name="Text Placeholder 4">
            <a:extLst>
              <a:ext uri="{FF2B5EF4-FFF2-40B4-BE49-F238E27FC236}">
                <a16:creationId xmlns:a16="http://schemas.microsoft.com/office/drawing/2014/main" id="{3ECEBB11-F61E-4C0A-AACF-8BA6CE3758E2}"/>
              </a:ext>
            </a:extLst>
          </p:cNvPr>
          <p:cNvSpPr>
            <a:spLocks noGrp="1"/>
          </p:cNvSpPr>
          <p:nvPr>
            <p:ph type="body" sz="quarter" idx="3"/>
          </p:nvPr>
        </p:nvSpPr>
        <p:spPr>
          <a:xfrm>
            <a:off x="3565684" y="241317"/>
            <a:ext cx="3518553" cy="823912"/>
          </a:xfrm>
        </p:spPr>
        <p:txBody>
          <a:bodyPr>
            <a:normAutofit lnSpcReduction="10000"/>
          </a:bodyPr>
          <a:lstStyle/>
          <a:p>
            <a:r>
              <a:rPr lang="en-GB" sz="2800" b="0" dirty="0">
                <a:latin typeface="Comic Sans MS" panose="030F0702030302020204" pitchFamily="66" charset="0"/>
              </a:rPr>
              <a:t>https://www.thinkuknow.co.uk/</a:t>
            </a:r>
          </a:p>
        </p:txBody>
      </p:sp>
      <p:pic>
        <p:nvPicPr>
          <p:cNvPr id="8" name="Content Placeholder 7">
            <a:extLst>
              <a:ext uri="{FF2B5EF4-FFF2-40B4-BE49-F238E27FC236}">
                <a16:creationId xmlns:a16="http://schemas.microsoft.com/office/drawing/2014/main" id="{0C7EC3D0-23D6-43ED-83D4-3AE88A68B111}"/>
              </a:ext>
            </a:extLst>
          </p:cNvPr>
          <p:cNvPicPr>
            <a:picLocks noGrp="1" noChangeAspect="1"/>
          </p:cNvPicPr>
          <p:nvPr>
            <p:ph sz="quarter" idx="4"/>
          </p:nvPr>
        </p:nvPicPr>
        <p:blipFill>
          <a:blip r:embed="rId2"/>
          <a:stretch>
            <a:fillRect/>
          </a:stretch>
        </p:blipFill>
        <p:spPr>
          <a:xfrm>
            <a:off x="2754774" y="1422024"/>
            <a:ext cx="3518554" cy="2262995"/>
          </a:xfrm>
          <a:prstGeom prst="rect">
            <a:avLst/>
          </a:prstGeom>
        </p:spPr>
      </p:pic>
      <p:pic>
        <p:nvPicPr>
          <p:cNvPr id="2" name="Picture 1">
            <a:extLst>
              <a:ext uri="{FF2B5EF4-FFF2-40B4-BE49-F238E27FC236}">
                <a16:creationId xmlns:a16="http://schemas.microsoft.com/office/drawing/2014/main" id="{4BDE1427-BF45-4077-AA70-153065F1681A}"/>
              </a:ext>
            </a:extLst>
          </p:cNvPr>
          <p:cNvPicPr>
            <a:picLocks noChangeAspect="1"/>
          </p:cNvPicPr>
          <p:nvPr/>
        </p:nvPicPr>
        <p:blipFill>
          <a:blip r:embed="rId3"/>
          <a:stretch>
            <a:fillRect/>
          </a:stretch>
        </p:blipFill>
        <p:spPr>
          <a:xfrm>
            <a:off x="122960" y="1441353"/>
            <a:ext cx="2230969" cy="3638126"/>
          </a:xfrm>
          <a:prstGeom prst="rect">
            <a:avLst/>
          </a:prstGeom>
        </p:spPr>
      </p:pic>
      <p:sp>
        <p:nvSpPr>
          <p:cNvPr id="9" name="Rectangle 8">
            <a:extLst>
              <a:ext uri="{FF2B5EF4-FFF2-40B4-BE49-F238E27FC236}">
                <a16:creationId xmlns:a16="http://schemas.microsoft.com/office/drawing/2014/main" id="{F0215892-2D5D-4924-9008-8144BFA64491}"/>
              </a:ext>
            </a:extLst>
          </p:cNvPr>
          <p:cNvSpPr/>
          <p:nvPr/>
        </p:nvSpPr>
        <p:spPr>
          <a:xfrm>
            <a:off x="7135401" y="435220"/>
            <a:ext cx="5056599" cy="830997"/>
          </a:xfrm>
          <a:prstGeom prst="rect">
            <a:avLst/>
          </a:prstGeom>
        </p:spPr>
        <p:txBody>
          <a:bodyPr wrap="square">
            <a:spAutoFit/>
          </a:bodyPr>
          <a:lstStyle/>
          <a:p>
            <a:r>
              <a:rPr lang="en-GB" sz="2400" dirty="0">
                <a:latin typeface="Comic Sans MS" panose="030F0702030302020204" pitchFamily="66" charset="0"/>
              </a:rPr>
              <a:t>https://www.saferinternetday.org/en-GB/</a:t>
            </a:r>
          </a:p>
        </p:txBody>
      </p:sp>
      <p:pic>
        <p:nvPicPr>
          <p:cNvPr id="10" name="Picture 9">
            <a:extLst>
              <a:ext uri="{FF2B5EF4-FFF2-40B4-BE49-F238E27FC236}">
                <a16:creationId xmlns:a16="http://schemas.microsoft.com/office/drawing/2014/main" id="{20C3FB7F-B520-4183-B95B-8BC5FC9EE5B6}"/>
              </a:ext>
            </a:extLst>
          </p:cNvPr>
          <p:cNvPicPr>
            <a:picLocks noChangeAspect="1"/>
          </p:cNvPicPr>
          <p:nvPr/>
        </p:nvPicPr>
        <p:blipFill>
          <a:blip r:embed="rId4"/>
          <a:stretch>
            <a:fillRect/>
          </a:stretch>
        </p:blipFill>
        <p:spPr>
          <a:xfrm>
            <a:off x="7105785" y="1362088"/>
            <a:ext cx="4963255" cy="1637555"/>
          </a:xfrm>
          <a:prstGeom prst="rect">
            <a:avLst/>
          </a:prstGeom>
        </p:spPr>
      </p:pic>
      <p:pic>
        <p:nvPicPr>
          <p:cNvPr id="11" name="Picture 10">
            <a:extLst>
              <a:ext uri="{FF2B5EF4-FFF2-40B4-BE49-F238E27FC236}">
                <a16:creationId xmlns:a16="http://schemas.microsoft.com/office/drawing/2014/main" id="{55B7BAEA-C42D-4CBB-9CDD-6C3E42E0BFF7}"/>
              </a:ext>
            </a:extLst>
          </p:cNvPr>
          <p:cNvPicPr>
            <a:picLocks noChangeAspect="1"/>
          </p:cNvPicPr>
          <p:nvPr/>
        </p:nvPicPr>
        <p:blipFill>
          <a:blip r:embed="rId5"/>
          <a:stretch>
            <a:fillRect/>
          </a:stretch>
        </p:blipFill>
        <p:spPr>
          <a:xfrm>
            <a:off x="7135401" y="4721662"/>
            <a:ext cx="4871455" cy="1479208"/>
          </a:xfrm>
          <a:prstGeom prst="rect">
            <a:avLst/>
          </a:prstGeom>
        </p:spPr>
      </p:pic>
      <p:sp>
        <p:nvSpPr>
          <p:cNvPr id="12" name="Rectangle 11">
            <a:extLst>
              <a:ext uri="{FF2B5EF4-FFF2-40B4-BE49-F238E27FC236}">
                <a16:creationId xmlns:a16="http://schemas.microsoft.com/office/drawing/2014/main" id="{2F75FF47-2DB2-416E-B566-7FCAB4EBA30F}"/>
              </a:ext>
            </a:extLst>
          </p:cNvPr>
          <p:cNvSpPr/>
          <p:nvPr/>
        </p:nvSpPr>
        <p:spPr>
          <a:xfrm>
            <a:off x="7544044" y="3429000"/>
            <a:ext cx="4524996" cy="1200329"/>
          </a:xfrm>
          <a:prstGeom prst="rect">
            <a:avLst/>
          </a:prstGeom>
        </p:spPr>
        <p:txBody>
          <a:bodyPr wrap="square">
            <a:spAutoFit/>
          </a:bodyPr>
          <a:lstStyle/>
          <a:p>
            <a:r>
              <a:rPr lang="en-GB" sz="2400" dirty="0">
                <a:latin typeface="Comic Sans MS" panose="030F0702030302020204" pitchFamily="66" charset="0"/>
              </a:rPr>
              <a:t>https://www.nspcc.org.uk/keeping-children-safe/online-safety/</a:t>
            </a:r>
          </a:p>
        </p:txBody>
      </p:sp>
      <p:sp>
        <p:nvSpPr>
          <p:cNvPr id="13" name="Rectangle 12">
            <a:extLst>
              <a:ext uri="{FF2B5EF4-FFF2-40B4-BE49-F238E27FC236}">
                <a16:creationId xmlns:a16="http://schemas.microsoft.com/office/drawing/2014/main" id="{02851129-6BEA-4225-B370-FB398CE8D0CC}"/>
              </a:ext>
            </a:extLst>
          </p:cNvPr>
          <p:cNvSpPr/>
          <p:nvPr/>
        </p:nvSpPr>
        <p:spPr>
          <a:xfrm>
            <a:off x="2700388" y="4259997"/>
            <a:ext cx="4035079" cy="461665"/>
          </a:xfrm>
          <a:prstGeom prst="rect">
            <a:avLst/>
          </a:prstGeom>
        </p:spPr>
        <p:txBody>
          <a:bodyPr wrap="none">
            <a:spAutoFit/>
          </a:bodyPr>
          <a:lstStyle/>
          <a:p>
            <a:r>
              <a:rPr lang="en-GB" sz="2400" dirty="0">
                <a:latin typeface="Comic Sans MS" panose="030F0702030302020204" pitchFamily="66" charset="0"/>
              </a:rPr>
              <a:t>https://www.childnet.com/</a:t>
            </a:r>
          </a:p>
        </p:txBody>
      </p:sp>
      <p:pic>
        <p:nvPicPr>
          <p:cNvPr id="14" name="Picture 13">
            <a:extLst>
              <a:ext uri="{FF2B5EF4-FFF2-40B4-BE49-F238E27FC236}">
                <a16:creationId xmlns:a16="http://schemas.microsoft.com/office/drawing/2014/main" id="{284753C4-D777-4C66-964D-1F5BE8C67D08}"/>
              </a:ext>
            </a:extLst>
          </p:cNvPr>
          <p:cNvPicPr>
            <a:picLocks noChangeAspect="1"/>
          </p:cNvPicPr>
          <p:nvPr/>
        </p:nvPicPr>
        <p:blipFill>
          <a:blip r:embed="rId6"/>
          <a:stretch>
            <a:fillRect/>
          </a:stretch>
        </p:blipFill>
        <p:spPr>
          <a:xfrm>
            <a:off x="3023434" y="4883601"/>
            <a:ext cx="3249894" cy="1774671"/>
          </a:xfrm>
          <a:prstGeom prst="rect">
            <a:avLst/>
          </a:prstGeom>
        </p:spPr>
      </p:pic>
    </p:spTree>
    <p:extLst>
      <p:ext uri="{BB962C8B-B14F-4D97-AF65-F5344CB8AC3E}">
        <p14:creationId xmlns:p14="http://schemas.microsoft.com/office/powerpoint/2010/main" val="1376376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p:txBody>
          <a:bodyPr>
            <a:normAutofit/>
          </a:bodyPr>
          <a:lstStyle/>
          <a:p>
            <a:endParaRPr lang="en-GB" sz="4000"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8A3BAE37-8AD0-43DC-AA2D-D764CC85660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3246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265A-9CF1-4070-A319-31B67D47F9DB}"/>
              </a:ext>
            </a:extLst>
          </p:cNvPr>
          <p:cNvSpPr>
            <a:spLocks noGrp="1"/>
          </p:cNvSpPr>
          <p:nvPr>
            <p:ph type="title"/>
          </p:nvPr>
        </p:nvSpPr>
        <p:spPr>
          <a:xfrm>
            <a:off x="913615" y="1"/>
            <a:ext cx="10515600" cy="895546"/>
          </a:xfrm>
        </p:spPr>
        <p:txBody>
          <a:bodyPr>
            <a:normAutofit/>
          </a:bodyPr>
          <a:lstStyle/>
          <a:p>
            <a:r>
              <a:rPr lang="en-GB" sz="4000" u="sng" dirty="0">
                <a:latin typeface="Comic Sans MS" panose="030F0702030302020204" pitchFamily="66" charset="0"/>
              </a:rPr>
              <a:t>How children access the internet?</a:t>
            </a:r>
          </a:p>
        </p:txBody>
      </p:sp>
      <p:sp>
        <p:nvSpPr>
          <p:cNvPr id="3" name="Content Placeholder 2">
            <a:extLst>
              <a:ext uri="{FF2B5EF4-FFF2-40B4-BE49-F238E27FC236}">
                <a16:creationId xmlns:a16="http://schemas.microsoft.com/office/drawing/2014/main" id="{EF2BA384-784F-498B-AC75-0EAE63682862}"/>
              </a:ext>
            </a:extLst>
          </p:cNvPr>
          <p:cNvSpPr>
            <a:spLocks noGrp="1"/>
          </p:cNvSpPr>
          <p:nvPr>
            <p:ph idx="1"/>
          </p:nvPr>
        </p:nvSpPr>
        <p:spPr>
          <a:xfrm>
            <a:off x="838200" y="895547"/>
            <a:ext cx="10515600" cy="3544478"/>
          </a:xfrm>
        </p:spPr>
        <p:txBody>
          <a:bodyPr>
            <a:normAutofit fontScale="62500" lnSpcReduction="20000"/>
          </a:bodyPr>
          <a:lstStyle/>
          <a:p>
            <a:pPr marL="0" indent="0">
              <a:buNone/>
            </a:pPr>
            <a:r>
              <a:rPr lang="en-GB" sz="4500" dirty="0">
                <a:latin typeface="Comic Sans MS" panose="030F0702030302020204" pitchFamily="66" charset="0"/>
              </a:rPr>
              <a:t>No longer do we have one DESK TOP computer to share between the family where you can see what everyone is doing.</a:t>
            </a:r>
          </a:p>
          <a:p>
            <a:pPr marL="0" indent="0">
              <a:buNone/>
            </a:pPr>
            <a:r>
              <a:rPr lang="en-GB" sz="4500" dirty="0">
                <a:latin typeface="Comic Sans MS" panose="030F0702030302020204" pitchFamily="66" charset="0"/>
              </a:rPr>
              <a:t>In the modern world children can access the internet in a number of ways which does not require a parents involvement or their permission.</a:t>
            </a:r>
          </a:p>
          <a:p>
            <a:r>
              <a:rPr lang="en-GB" sz="4500" dirty="0">
                <a:latin typeface="Comic Sans MS" panose="030F0702030302020204" pitchFamily="66" charset="0"/>
              </a:rPr>
              <a:t>Tablets, </a:t>
            </a:r>
          </a:p>
          <a:p>
            <a:r>
              <a:rPr lang="en-GB" sz="4500" dirty="0">
                <a:latin typeface="Comic Sans MS" panose="030F0702030302020204" pitchFamily="66" charset="0"/>
              </a:rPr>
              <a:t>Lap tops, </a:t>
            </a:r>
          </a:p>
          <a:p>
            <a:r>
              <a:rPr lang="en-GB" sz="4500" dirty="0">
                <a:latin typeface="Comic Sans MS" panose="030F0702030302020204" pitchFamily="66" charset="0"/>
              </a:rPr>
              <a:t>Smart phones,</a:t>
            </a:r>
          </a:p>
          <a:p>
            <a:r>
              <a:rPr lang="en-GB" sz="4500" dirty="0">
                <a:latin typeface="Comic Sans MS" panose="030F0702030302020204" pitchFamily="66" charset="0"/>
              </a:rPr>
              <a:t>Gaming systems.</a:t>
            </a:r>
          </a:p>
          <a:p>
            <a:endParaRPr lang="en-GB" dirty="0"/>
          </a:p>
        </p:txBody>
      </p:sp>
      <p:pic>
        <p:nvPicPr>
          <p:cNvPr id="6" name="Picture 5">
            <a:extLst>
              <a:ext uri="{FF2B5EF4-FFF2-40B4-BE49-F238E27FC236}">
                <a16:creationId xmlns:a16="http://schemas.microsoft.com/office/drawing/2014/main" id="{BDFA0091-DA51-46ED-B92E-C7B165A7FE9F}"/>
              </a:ext>
            </a:extLst>
          </p:cNvPr>
          <p:cNvPicPr>
            <a:picLocks noChangeAspect="1"/>
          </p:cNvPicPr>
          <p:nvPr/>
        </p:nvPicPr>
        <p:blipFill>
          <a:blip r:embed="rId2"/>
          <a:stretch>
            <a:fillRect/>
          </a:stretch>
        </p:blipFill>
        <p:spPr>
          <a:xfrm>
            <a:off x="5331399" y="2617411"/>
            <a:ext cx="5658141" cy="3810196"/>
          </a:xfrm>
          <a:prstGeom prst="rect">
            <a:avLst/>
          </a:prstGeom>
        </p:spPr>
      </p:pic>
    </p:spTree>
    <p:extLst>
      <p:ext uri="{BB962C8B-B14F-4D97-AF65-F5344CB8AC3E}">
        <p14:creationId xmlns:p14="http://schemas.microsoft.com/office/powerpoint/2010/main" val="39026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8B14-7953-4941-905D-08F4E213E3AB}"/>
              </a:ext>
            </a:extLst>
          </p:cNvPr>
          <p:cNvSpPr>
            <a:spLocks noGrp="1"/>
          </p:cNvSpPr>
          <p:nvPr>
            <p:ph type="title"/>
          </p:nvPr>
        </p:nvSpPr>
        <p:spPr/>
        <p:txBody>
          <a:bodyPr>
            <a:normAutofit/>
          </a:bodyPr>
          <a:lstStyle/>
          <a:p>
            <a:r>
              <a:rPr lang="en-GB" sz="3600" u="sng" dirty="0">
                <a:latin typeface="Comic Sans MS" panose="030F0702030302020204" pitchFamily="66" charset="0"/>
              </a:rPr>
              <a:t>Statistics</a:t>
            </a:r>
          </a:p>
        </p:txBody>
      </p:sp>
      <p:sp>
        <p:nvSpPr>
          <p:cNvPr id="3" name="Content Placeholder 2">
            <a:extLst>
              <a:ext uri="{FF2B5EF4-FFF2-40B4-BE49-F238E27FC236}">
                <a16:creationId xmlns:a16="http://schemas.microsoft.com/office/drawing/2014/main" id="{C8496096-1103-47EA-9891-D5D12965F8B7}"/>
              </a:ext>
            </a:extLst>
          </p:cNvPr>
          <p:cNvSpPr>
            <a:spLocks noGrp="1"/>
          </p:cNvSpPr>
          <p:nvPr>
            <p:ph idx="1"/>
          </p:nvPr>
        </p:nvSpPr>
        <p:spPr>
          <a:xfrm>
            <a:off x="838200" y="1825625"/>
            <a:ext cx="10841610" cy="4351338"/>
          </a:xfrm>
        </p:spPr>
        <p:txBody>
          <a:bodyPr>
            <a:normAutofit fontScale="85000" lnSpcReduction="20000"/>
          </a:bodyPr>
          <a:lstStyle/>
          <a:p>
            <a:r>
              <a:rPr lang="en-GB" b="1" dirty="0">
                <a:latin typeface="Comic Sans MS" panose="030F0702030302020204" pitchFamily="66" charset="0"/>
              </a:rPr>
              <a:t>Smartphones</a:t>
            </a:r>
            <a:endParaRPr lang="en-GB" dirty="0">
              <a:latin typeface="Comic Sans MS" panose="030F0702030302020204" pitchFamily="66" charset="0"/>
            </a:endParaRPr>
          </a:p>
          <a:p>
            <a:pPr marL="0" indent="0">
              <a:buNone/>
            </a:pPr>
            <a:r>
              <a:rPr lang="en-GB" dirty="0">
                <a:latin typeface="Comic Sans MS" panose="030F0702030302020204" pitchFamily="66" charset="0"/>
              </a:rPr>
              <a:t>Most children in Britain have their own smartphones before they turn 12. </a:t>
            </a:r>
          </a:p>
          <a:p>
            <a:pPr marL="514350" indent="-514350">
              <a:buAutoNum type="arabicPeriod"/>
            </a:pPr>
            <a:r>
              <a:rPr lang="en-GB" dirty="0">
                <a:latin typeface="Comic Sans MS" panose="030F0702030302020204" pitchFamily="66" charset="0"/>
              </a:rPr>
              <a:t>What % of six-year-olds already have one</a:t>
            </a:r>
          </a:p>
          <a:p>
            <a:pPr marL="0" indent="0">
              <a:buNone/>
            </a:pPr>
            <a:r>
              <a:rPr lang="en-GB" dirty="0">
                <a:latin typeface="Comic Sans MS" panose="030F0702030302020204" pitchFamily="66" charset="0"/>
              </a:rPr>
              <a:t>10%</a:t>
            </a:r>
          </a:p>
          <a:p>
            <a:pPr marL="0" indent="0">
              <a:buNone/>
            </a:pPr>
            <a:r>
              <a:rPr lang="en-GB" dirty="0">
                <a:latin typeface="Comic Sans MS" panose="030F0702030302020204" pitchFamily="66" charset="0"/>
              </a:rPr>
              <a:t>2. How many are allowed the use of a family device. </a:t>
            </a:r>
          </a:p>
          <a:p>
            <a:pPr marL="0" indent="0">
              <a:buNone/>
            </a:pPr>
            <a:r>
              <a:rPr lang="en-GB" dirty="0">
                <a:latin typeface="Comic Sans MS" panose="030F0702030302020204" pitchFamily="66" charset="0"/>
              </a:rPr>
              <a:t>49%</a:t>
            </a:r>
          </a:p>
          <a:p>
            <a:pPr marL="0" indent="0">
              <a:buNone/>
            </a:pPr>
            <a:r>
              <a:rPr lang="en-GB" dirty="0">
                <a:latin typeface="Comic Sans MS" panose="030F0702030302020204" pitchFamily="66" charset="0"/>
              </a:rPr>
              <a:t>3. The number of children with a phone rises sharply after the age of nine or ten, and how many 12-year-olds are entrusted with their own device?</a:t>
            </a:r>
          </a:p>
          <a:p>
            <a:pPr marL="0" indent="0">
              <a:buNone/>
            </a:pPr>
            <a:r>
              <a:rPr lang="en-GB" dirty="0">
                <a:latin typeface="Comic Sans MS" panose="030F0702030302020204" pitchFamily="66" charset="0"/>
              </a:rPr>
              <a:t>88%</a:t>
            </a:r>
          </a:p>
          <a:p>
            <a:pPr marL="0" indent="0">
              <a:buNone/>
            </a:pPr>
            <a:r>
              <a:rPr lang="en-GB" dirty="0">
                <a:latin typeface="Comic Sans MS" panose="030F0702030302020204" pitchFamily="66" charset="0"/>
              </a:rPr>
              <a:t>4. By the age of 17 only what % of children are without their own phone?</a:t>
            </a:r>
          </a:p>
          <a:p>
            <a:pPr marL="0" indent="0">
              <a:buNone/>
            </a:pPr>
            <a:r>
              <a:rPr lang="en-GB" dirty="0">
                <a:latin typeface="Comic Sans MS" panose="030F0702030302020204" pitchFamily="66" charset="0"/>
              </a:rPr>
              <a:t>4%</a:t>
            </a:r>
            <a:endParaRPr lang="en-GB" dirty="0"/>
          </a:p>
        </p:txBody>
      </p:sp>
    </p:spTree>
    <p:extLst>
      <p:ext uri="{BB962C8B-B14F-4D97-AF65-F5344CB8AC3E}">
        <p14:creationId xmlns:p14="http://schemas.microsoft.com/office/powerpoint/2010/main" val="30083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0E3F-F3E2-40BF-A6C7-3DAB3C7FF151}"/>
              </a:ext>
            </a:extLst>
          </p:cNvPr>
          <p:cNvSpPr>
            <a:spLocks noGrp="1"/>
          </p:cNvSpPr>
          <p:nvPr>
            <p:ph type="title"/>
          </p:nvPr>
        </p:nvSpPr>
        <p:spPr>
          <a:xfrm>
            <a:off x="838200" y="91748"/>
            <a:ext cx="10515600" cy="766091"/>
          </a:xfrm>
        </p:spPr>
        <p:txBody>
          <a:bodyPr>
            <a:normAutofit/>
          </a:bodyPr>
          <a:lstStyle/>
          <a:p>
            <a:pPr algn="ctr"/>
            <a:r>
              <a:rPr lang="en-GB" sz="4000" u="sng" dirty="0">
                <a:latin typeface="Comic Sans MS" panose="030F0702030302020204" pitchFamily="66" charset="0"/>
              </a:rPr>
              <a:t>More statistics</a:t>
            </a:r>
          </a:p>
        </p:txBody>
      </p:sp>
      <p:sp>
        <p:nvSpPr>
          <p:cNvPr id="3" name="Content Placeholder 2">
            <a:extLst>
              <a:ext uri="{FF2B5EF4-FFF2-40B4-BE49-F238E27FC236}">
                <a16:creationId xmlns:a16="http://schemas.microsoft.com/office/drawing/2014/main" id="{9AEDF16E-6743-4DDF-A405-1ECAAF218420}"/>
              </a:ext>
            </a:extLst>
          </p:cNvPr>
          <p:cNvSpPr>
            <a:spLocks noGrp="1"/>
          </p:cNvSpPr>
          <p:nvPr>
            <p:ph idx="1"/>
          </p:nvPr>
        </p:nvSpPr>
        <p:spPr>
          <a:xfrm>
            <a:off x="743932" y="939504"/>
            <a:ext cx="10515600" cy="5593271"/>
          </a:xfrm>
        </p:spPr>
        <p:txBody>
          <a:bodyPr>
            <a:normAutofit fontScale="70000" lnSpcReduction="20000"/>
          </a:bodyPr>
          <a:lstStyle/>
          <a:p>
            <a:pPr marL="0" indent="0">
              <a:buNone/>
            </a:pPr>
            <a:r>
              <a:rPr lang="en-GB" b="1" u="sng" dirty="0">
                <a:latin typeface="Comic Sans MS" panose="030F0702030302020204" pitchFamily="66" charset="0"/>
              </a:rPr>
              <a:t>Tablets and iPads</a:t>
            </a:r>
          </a:p>
          <a:p>
            <a:pPr marL="0" indent="0">
              <a:buNone/>
            </a:pPr>
            <a:endParaRPr lang="en-GB" dirty="0">
              <a:latin typeface="Comic Sans MS" panose="030F0702030302020204" pitchFamily="66" charset="0"/>
            </a:endParaRPr>
          </a:p>
          <a:p>
            <a:pPr marL="514350" indent="-514350">
              <a:buAutoNum type="arabicPeriod"/>
            </a:pPr>
            <a:r>
              <a:rPr lang="en-GB" dirty="0">
                <a:latin typeface="Comic Sans MS" panose="030F0702030302020204" pitchFamily="66" charset="0"/>
              </a:rPr>
              <a:t>At age six, 85% of children say they have access to a tablet at home, and what % have their own.</a:t>
            </a:r>
          </a:p>
          <a:p>
            <a:pPr marL="0" indent="0">
              <a:buNone/>
            </a:pPr>
            <a:r>
              <a:rPr lang="en-GB" dirty="0">
                <a:latin typeface="Comic Sans MS" panose="030F0702030302020204" pitchFamily="66" charset="0"/>
              </a:rPr>
              <a:t>40%</a:t>
            </a:r>
          </a:p>
          <a:p>
            <a:pPr marL="514350" indent="-514350">
              <a:buAutoNum type="arabicPeriod"/>
            </a:pPr>
            <a:endParaRPr lang="en-GB" dirty="0">
              <a:latin typeface="Comic Sans MS" panose="030F0702030302020204" pitchFamily="66" charset="0"/>
            </a:endParaRPr>
          </a:p>
          <a:p>
            <a:pPr marL="0" indent="0">
              <a:buNone/>
            </a:pPr>
            <a:r>
              <a:rPr lang="en-GB" dirty="0">
                <a:latin typeface="Comic Sans MS" panose="030F0702030302020204" pitchFamily="66" charset="0"/>
              </a:rPr>
              <a:t>2. Tablet ownership peaks and begins to plateau around the age of 10 to 12, which is around the same age that we see the dramatic rise in smart phone ownership.</a:t>
            </a:r>
          </a:p>
          <a:p>
            <a:pPr marL="0" indent="0">
              <a:buNone/>
            </a:pPr>
            <a:r>
              <a:rPr lang="en-GB" b="1" dirty="0">
                <a:latin typeface="Comic Sans MS" panose="030F0702030302020204" pitchFamily="66" charset="0"/>
              </a:rPr>
              <a:t>Computers and laptops</a:t>
            </a:r>
            <a:endParaRPr lang="en-GB" dirty="0">
              <a:latin typeface="Comic Sans MS" panose="030F0702030302020204" pitchFamily="66" charset="0"/>
            </a:endParaRPr>
          </a:p>
          <a:p>
            <a:pPr marL="0" indent="0">
              <a:buNone/>
            </a:pPr>
            <a:r>
              <a:rPr lang="en-GB" dirty="0">
                <a:latin typeface="Comic Sans MS" panose="030F0702030302020204" pitchFamily="66" charset="0"/>
              </a:rPr>
              <a:t>When it comes to laptops and computers, British kids have to wait a lot longer to get their own - but most have access to a family device from an equally young age.</a:t>
            </a:r>
          </a:p>
          <a:p>
            <a:pPr marL="0" indent="0">
              <a:buNone/>
            </a:pPr>
            <a:endParaRPr lang="en-GB" dirty="0">
              <a:latin typeface="Comic Sans MS" panose="030F0702030302020204" pitchFamily="66" charset="0"/>
            </a:endParaRPr>
          </a:p>
          <a:p>
            <a:pPr marL="514350" indent="-514350">
              <a:buAutoNum type="arabicPeriod"/>
            </a:pPr>
            <a:r>
              <a:rPr lang="en-GB" dirty="0">
                <a:latin typeface="Comic Sans MS" panose="030F0702030302020204" pitchFamily="66" charset="0"/>
              </a:rPr>
              <a:t>Only 5% of children have their own laptop at age six, making it the least-owned of the technology.</a:t>
            </a:r>
          </a:p>
          <a:p>
            <a:pPr marL="514350" indent="-514350">
              <a:buAutoNum type="arabicPeriod"/>
            </a:pPr>
            <a:r>
              <a:rPr lang="en-GB" dirty="0">
                <a:latin typeface="Comic Sans MS" panose="030F0702030302020204" pitchFamily="66" charset="0"/>
              </a:rPr>
              <a:t>PC ownership among children is fairly low until they begin secondary school as they reach the ages of 10 to 11.</a:t>
            </a:r>
          </a:p>
          <a:p>
            <a:pPr marL="514350" indent="-514350">
              <a:buAutoNum type="arabicPeriod"/>
            </a:pPr>
            <a:r>
              <a:rPr lang="en-GB" dirty="0">
                <a:latin typeface="Comic Sans MS" panose="030F0702030302020204" pitchFamily="66" charset="0"/>
              </a:rPr>
              <a:t>There is another slight jump in ownership as children graduate from secondary education into college and sixth forms, and by age 17, only 4% say they don’t have a computer.</a:t>
            </a:r>
          </a:p>
          <a:p>
            <a:pPr marL="514350" indent="-514350">
              <a:buAutoNum type="arabicPeriod"/>
            </a:pPr>
            <a:endParaRPr lang="en-GB" dirty="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13590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down)">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down)">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wipe(down)">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a:xfrm>
            <a:off x="838200" y="0"/>
            <a:ext cx="10515600" cy="945201"/>
          </a:xfrm>
        </p:spPr>
        <p:txBody>
          <a:bodyPr>
            <a:normAutofit/>
          </a:bodyPr>
          <a:lstStyle/>
          <a:p>
            <a:r>
              <a:rPr lang="en-GB" sz="3600" u="sng" dirty="0">
                <a:latin typeface="Comic Sans MS" panose="030F0702030302020204" pitchFamily="66" charset="0"/>
              </a:rPr>
              <a:t>What they use their devices for</a:t>
            </a:r>
          </a:p>
        </p:txBody>
      </p:sp>
      <p:sp>
        <p:nvSpPr>
          <p:cNvPr id="3" name="Content Placeholder 2">
            <a:extLst>
              <a:ext uri="{FF2B5EF4-FFF2-40B4-BE49-F238E27FC236}">
                <a16:creationId xmlns:a16="http://schemas.microsoft.com/office/drawing/2014/main" id="{8A3BAE37-8AD0-43DC-AA2D-D764CC856608}"/>
              </a:ext>
            </a:extLst>
          </p:cNvPr>
          <p:cNvSpPr>
            <a:spLocks noGrp="1"/>
          </p:cNvSpPr>
          <p:nvPr>
            <p:ph idx="1"/>
          </p:nvPr>
        </p:nvSpPr>
        <p:spPr>
          <a:xfrm>
            <a:off x="838200" y="1216058"/>
            <a:ext cx="10515600" cy="4960905"/>
          </a:xfrm>
        </p:spPr>
        <p:txBody>
          <a:bodyPr>
            <a:normAutofit/>
          </a:bodyPr>
          <a:lstStyle/>
          <a:p>
            <a:r>
              <a:rPr lang="en-GB" dirty="0">
                <a:latin typeface="Comic Sans MS" panose="030F0702030302020204" pitchFamily="66" charset="0"/>
              </a:rPr>
              <a:t>Were 96% or 76% of children likely to watch TV programmes on video-on-demand (</a:t>
            </a:r>
            <a:r>
              <a:rPr lang="en-GB" dirty="0" err="1">
                <a:latin typeface="Comic Sans MS" panose="030F0702030302020204" pitchFamily="66" charset="0"/>
              </a:rPr>
              <a:t>VoD</a:t>
            </a:r>
            <a:r>
              <a:rPr lang="en-GB" dirty="0">
                <a:latin typeface="Comic Sans MS" panose="030F0702030302020204" pitchFamily="66" charset="0"/>
              </a:rPr>
              <a:t>) rather than live TV. </a:t>
            </a:r>
          </a:p>
          <a:p>
            <a:r>
              <a:rPr lang="en-GB" dirty="0">
                <a:latin typeface="Comic Sans MS" panose="030F0702030302020204" pitchFamily="66" charset="0"/>
              </a:rPr>
              <a:t>Did 70% or 50% of 5-15s play games online in 2021. Were boys or girls more likely?</a:t>
            </a:r>
          </a:p>
          <a:p>
            <a:r>
              <a:rPr lang="en-GB" dirty="0">
                <a:latin typeface="Comic Sans MS" panose="030F0702030302020204" pitchFamily="66" charset="0"/>
              </a:rPr>
              <a:t>Did 30% or 55% of 5-15s used social media sites or apps?</a:t>
            </a:r>
          </a:p>
          <a:p>
            <a:r>
              <a:rPr lang="en-GB" dirty="0">
                <a:latin typeface="Comic Sans MS" panose="030F0702030302020204" pitchFamily="66" charset="0"/>
              </a:rPr>
              <a:t>87% or 67% of 12-15s  used social media sites or apps?</a:t>
            </a:r>
          </a:p>
          <a:p>
            <a:r>
              <a:rPr lang="en-GB" dirty="0">
                <a:latin typeface="Comic Sans MS" panose="030F0702030302020204" pitchFamily="66" charset="0"/>
              </a:rPr>
              <a:t> The range of sites and apps used remains diverse; around a third of 5-15s used Instagram, Snapchat and Facebook.</a:t>
            </a:r>
          </a:p>
        </p:txBody>
      </p:sp>
    </p:spTree>
    <p:extLst>
      <p:ext uri="{BB962C8B-B14F-4D97-AF65-F5344CB8AC3E}">
        <p14:creationId xmlns:p14="http://schemas.microsoft.com/office/powerpoint/2010/main" val="359444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E6C07-9DCB-440D-AB4C-491BE33467D0}"/>
              </a:ext>
            </a:extLst>
          </p:cNvPr>
          <p:cNvSpPr>
            <a:spLocks noGrp="1"/>
          </p:cNvSpPr>
          <p:nvPr>
            <p:ph type="title"/>
          </p:nvPr>
        </p:nvSpPr>
        <p:spPr/>
        <p:txBody>
          <a:bodyPr>
            <a:normAutofit/>
          </a:bodyPr>
          <a:lstStyle/>
          <a:p>
            <a:r>
              <a:rPr lang="en-GB" sz="3600" u="sng" dirty="0">
                <a:latin typeface="Comic Sans MS" panose="030F0702030302020204" pitchFamily="66" charset="0"/>
              </a:rPr>
              <a:t>Social media sites</a:t>
            </a:r>
          </a:p>
        </p:txBody>
      </p:sp>
      <p:sp>
        <p:nvSpPr>
          <p:cNvPr id="7" name="Content Placeholder 6">
            <a:extLst>
              <a:ext uri="{FF2B5EF4-FFF2-40B4-BE49-F238E27FC236}">
                <a16:creationId xmlns:a16="http://schemas.microsoft.com/office/drawing/2014/main" id="{C8A373E0-501E-43AE-8354-5C262A1ED9EA}"/>
              </a:ext>
            </a:extLst>
          </p:cNvPr>
          <p:cNvSpPr>
            <a:spLocks noGrp="1"/>
          </p:cNvSpPr>
          <p:nvPr>
            <p:ph sz="quarter" idx="4"/>
          </p:nvPr>
        </p:nvSpPr>
        <p:spPr>
          <a:xfrm>
            <a:off x="839788" y="1800520"/>
            <a:ext cx="10218656" cy="5209275"/>
          </a:xfrm>
        </p:spPr>
        <p:txBody>
          <a:bodyPr/>
          <a:lstStyle/>
          <a:p>
            <a:r>
              <a:rPr lang="en-GB" dirty="0">
                <a:latin typeface="Comic Sans MS" panose="030F0702030302020204" pitchFamily="66" charset="0"/>
              </a:rPr>
              <a:t>How old do you have to be?</a:t>
            </a:r>
          </a:p>
          <a:p>
            <a:r>
              <a:rPr lang="en-GB" dirty="0">
                <a:latin typeface="Comic Sans MS" panose="030F0702030302020204" pitchFamily="66" charset="0"/>
              </a:rPr>
              <a:t>Face book 11 or 13 </a:t>
            </a:r>
          </a:p>
          <a:p>
            <a:r>
              <a:rPr lang="en-GB" dirty="0">
                <a:latin typeface="Comic Sans MS" panose="030F0702030302020204" pitchFamily="66" charset="0"/>
              </a:rPr>
              <a:t>Twitter 11 or 13</a:t>
            </a:r>
          </a:p>
          <a:p>
            <a:r>
              <a:rPr lang="en-GB" dirty="0">
                <a:latin typeface="Comic Sans MS" panose="030F0702030302020204" pitchFamily="66" charset="0"/>
              </a:rPr>
              <a:t>Snap chat 11 or 13</a:t>
            </a:r>
          </a:p>
          <a:p>
            <a:r>
              <a:rPr lang="en-GB" dirty="0">
                <a:latin typeface="Comic Sans MS" panose="030F0702030302020204" pitchFamily="66" charset="0"/>
              </a:rPr>
              <a:t>You tube 9 or 13</a:t>
            </a:r>
          </a:p>
          <a:p>
            <a:r>
              <a:rPr lang="en-GB" dirty="0">
                <a:latin typeface="Comic Sans MS" panose="030F0702030302020204" pitchFamily="66" charset="0"/>
              </a:rPr>
              <a:t>WhatsApp 11 or 16</a:t>
            </a:r>
          </a:p>
          <a:p>
            <a:r>
              <a:rPr lang="en-GB" dirty="0">
                <a:latin typeface="Comic Sans MS" panose="030F0702030302020204" pitchFamily="66" charset="0"/>
              </a:rPr>
              <a:t>SMS no age limit or 9</a:t>
            </a:r>
          </a:p>
          <a:p>
            <a:r>
              <a:rPr lang="en-GB" dirty="0">
                <a:latin typeface="Comic Sans MS" panose="030F0702030302020204" pitchFamily="66" charset="0"/>
              </a:rPr>
              <a:t>Xbox live 13 or 18</a:t>
            </a:r>
          </a:p>
          <a:p>
            <a:r>
              <a:rPr lang="en-GB" dirty="0">
                <a:latin typeface="Comic Sans MS" panose="030F0702030302020204" pitchFamily="66" charset="0"/>
              </a:rPr>
              <a:t>Instagram 11 or 13</a:t>
            </a:r>
          </a:p>
        </p:txBody>
      </p:sp>
      <p:pic>
        <p:nvPicPr>
          <p:cNvPr id="5" name="Picture 4">
            <a:extLst>
              <a:ext uri="{FF2B5EF4-FFF2-40B4-BE49-F238E27FC236}">
                <a16:creationId xmlns:a16="http://schemas.microsoft.com/office/drawing/2014/main" id="{81D4F28D-2131-41B3-9A93-FF3EEDE1A2E9}"/>
              </a:ext>
            </a:extLst>
          </p:cNvPr>
          <p:cNvPicPr>
            <a:picLocks noChangeAspect="1"/>
          </p:cNvPicPr>
          <p:nvPr/>
        </p:nvPicPr>
        <p:blipFill>
          <a:blip r:embed="rId2"/>
          <a:stretch>
            <a:fillRect/>
          </a:stretch>
        </p:blipFill>
        <p:spPr>
          <a:xfrm>
            <a:off x="6096000" y="365125"/>
            <a:ext cx="876345" cy="869995"/>
          </a:xfrm>
          <a:prstGeom prst="rect">
            <a:avLst/>
          </a:prstGeom>
        </p:spPr>
      </p:pic>
      <p:pic>
        <p:nvPicPr>
          <p:cNvPr id="8" name="Picture 7">
            <a:extLst>
              <a:ext uri="{FF2B5EF4-FFF2-40B4-BE49-F238E27FC236}">
                <a16:creationId xmlns:a16="http://schemas.microsoft.com/office/drawing/2014/main" id="{E1D5BD67-3541-465B-B909-77181E162F53}"/>
              </a:ext>
            </a:extLst>
          </p:cNvPr>
          <p:cNvPicPr>
            <a:picLocks noChangeAspect="1"/>
          </p:cNvPicPr>
          <p:nvPr/>
        </p:nvPicPr>
        <p:blipFill>
          <a:blip r:embed="rId3"/>
          <a:stretch>
            <a:fillRect/>
          </a:stretch>
        </p:blipFill>
        <p:spPr>
          <a:xfrm>
            <a:off x="7116153" y="616869"/>
            <a:ext cx="1365142" cy="474833"/>
          </a:xfrm>
          <a:prstGeom prst="rect">
            <a:avLst/>
          </a:prstGeom>
        </p:spPr>
      </p:pic>
      <p:pic>
        <p:nvPicPr>
          <p:cNvPr id="9" name="Picture 8">
            <a:extLst>
              <a:ext uri="{FF2B5EF4-FFF2-40B4-BE49-F238E27FC236}">
                <a16:creationId xmlns:a16="http://schemas.microsoft.com/office/drawing/2014/main" id="{0EBCD4A8-4358-463A-9F2F-27E6E73775B4}"/>
              </a:ext>
            </a:extLst>
          </p:cNvPr>
          <p:cNvPicPr>
            <a:picLocks noChangeAspect="1"/>
          </p:cNvPicPr>
          <p:nvPr/>
        </p:nvPicPr>
        <p:blipFill>
          <a:blip r:embed="rId4"/>
          <a:stretch>
            <a:fillRect/>
          </a:stretch>
        </p:blipFill>
        <p:spPr>
          <a:xfrm>
            <a:off x="9709472" y="169277"/>
            <a:ext cx="1365142" cy="474833"/>
          </a:xfrm>
          <a:prstGeom prst="rect">
            <a:avLst/>
          </a:prstGeom>
        </p:spPr>
      </p:pic>
      <p:pic>
        <p:nvPicPr>
          <p:cNvPr id="10" name="Picture 9">
            <a:extLst>
              <a:ext uri="{FF2B5EF4-FFF2-40B4-BE49-F238E27FC236}">
                <a16:creationId xmlns:a16="http://schemas.microsoft.com/office/drawing/2014/main" id="{936DBC2F-5C26-4B2A-BFB1-94CA31BC7E05}"/>
              </a:ext>
            </a:extLst>
          </p:cNvPr>
          <p:cNvPicPr>
            <a:picLocks noChangeAspect="1"/>
          </p:cNvPicPr>
          <p:nvPr/>
        </p:nvPicPr>
        <p:blipFill>
          <a:blip r:embed="rId5"/>
          <a:stretch>
            <a:fillRect/>
          </a:stretch>
        </p:blipFill>
        <p:spPr>
          <a:xfrm>
            <a:off x="7356764" y="2141858"/>
            <a:ext cx="1439544" cy="500711"/>
          </a:xfrm>
          <a:prstGeom prst="rect">
            <a:avLst/>
          </a:prstGeom>
        </p:spPr>
      </p:pic>
      <p:pic>
        <p:nvPicPr>
          <p:cNvPr id="11" name="Picture 10">
            <a:extLst>
              <a:ext uri="{FF2B5EF4-FFF2-40B4-BE49-F238E27FC236}">
                <a16:creationId xmlns:a16="http://schemas.microsoft.com/office/drawing/2014/main" id="{A0EB241B-D81E-40C2-841B-215C951FF432}"/>
              </a:ext>
            </a:extLst>
          </p:cNvPr>
          <p:cNvPicPr>
            <a:picLocks noChangeAspect="1"/>
          </p:cNvPicPr>
          <p:nvPr/>
        </p:nvPicPr>
        <p:blipFill>
          <a:blip r:embed="rId6"/>
          <a:stretch>
            <a:fillRect/>
          </a:stretch>
        </p:blipFill>
        <p:spPr>
          <a:xfrm>
            <a:off x="5105349" y="2496610"/>
            <a:ext cx="1428823" cy="628682"/>
          </a:xfrm>
          <a:prstGeom prst="rect">
            <a:avLst/>
          </a:prstGeom>
        </p:spPr>
      </p:pic>
      <p:pic>
        <p:nvPicPr>
          <p:cNvPr id="12" name="Picture 11">
            <a:extLst>
              <a:ext uri="{FF2B5EF4-FFF2-40B4-BE49-F238E27FC236}">
                <a16:creationId xmlns:a16="http://schemas.microsoft.com/office/drawing/2014/main" id="{DFE201E2-4049-4C2B-86C1-BB28A008278C}"/>
              </a:ext>
            </a:extLst>
          </p:cNvPr>
          <p:cNvPicPr>
            <a:picLocks noChangeAspect="1"/>
          </p:cNvPicPr>
          <p:nvPr/>
        </p:nvPicPr>
        <p:blipFill>
          <a:blip r:embed="rId7"/>
          <a:stretch>
            <a:fillRect/>
          </a:stretch>
        </p:blipFill>
        <p:spPr>
          <a:xfrm>
            <a:off x="8663948" y="3399154"/>
            <a:ext cx="1308167" cy="1358970"/>
          </a:xfrm>
          <a:prstGeom prst="rect">
            <a:avLst/>
          </a:prstGeom>
        </p:spPr>
      </p:pic>
      <p:pic>
        <p:nvPicPr>
          <p:cNvPr id="13" name="Picture 12">
            <a:extLst>
              <a:ext uri="{FF2B5EF4-FFF2-40B4-BE49-F238E27FC236}">
                <a16:creationId xmlns:a16="http://schemas.microsoft.com/office/drawing/2014/main" id="{16135604-CFD4-4DB2-8A14-BA7ADF30E5E9}"/>
              </a:ext>
            </a:extLst>
          </p:cNvPr>
          <p:cNvPicPr>
            <a:picLocks noChangeAspect="1"/>
          </p:cNvPicPr>
          <p:nvPr/>
        </p:nvPicPr>
        <p:blipFill>
          <a:blip r:embed="rId8"/>
          <a:stretch>
            <a:fillRect/>
          </a:stretch>
        </p:blipFill>
        <p:spPr>
          <a:xfrm>
            <a:off x="10067414" y="3594452"/>
            <a:ext cx="1506407" cy="392673"/>
          </a:xfrm>
          <a:prstGeom prst="rect">
            <a:avLst/>
          </a:prstGeom>
        </p:spPr>
      </p:pic>
      <p:pic>
        <p:nvPicPr>
          <p:cNvPr id="14" name="Picture 13">
            <a:extLst>
              <a:ext uri="{FF2B5EF4-FFF2-40B4-BE49-F238E27FC236}">
                <a16:creationId xmlns:a16="http://schemas.microsoft.com/office/drawing/2014/main" id="{CB8C8973-2E9D-4A60-8F33-39A35E5CD994}"/>
              </a:ext>
            </a:extLst>
          </p:cNvPr>
          <p:cNvPicPr>
            <a:picLocks noChangeAspect="1"/>
          </p:cNvPicPr>
          <p:nvPr/>
        </p:nvPicPr>
        <p:blipFill>
          <a:blip r:embed="rId9"/>
          <a:stretch>
            <a:fillRect/>
          </a:stretch>
        </p:blipFill>
        <p:spPr>
          <a:xfrm>
            <a:off x="4939924" y="3873873"/>
            <a:ext cx="1152585" cy="1175333"/>
          </a:xfrm>
          <a:prstGeom prst="rect">
            <a:avLst/>
          </a:prstGeom>
        </p:spPr>
      </p:pic>
      <p:pic>
        <p:nvPicPr>
          <p:cNvPr id="15" name="Picture 14">
            <a:extLst>
              <a:ext uri="{FF2B5EF4-FFF2-40B4-BE49-F238E27FC236}">
                <a16:creationId xmlns:a16="http://schemas.microsoft.com/office/drawing/2014/main" id="{2DD05927-844D-4F41-A39E-DD1637ADF6FC}"/>
              </a:ext>
            </a:extLst>
          </p:cNvPr>
          <p:cNvPicPr>
            <a:picLocks noChangeAspect="1"/>
          </p:cNvPicPr>
          <p:nvPr/>
        </p:nvPicPr>
        <p:blipFill>
          <a:blip r:embed="rId10"/>
          <a:stretch>
            <a:fillRect/>
          </a:stretch>
        </p:blipFill>
        <p:spPr>
          <a:xfrm>
            <a:off x="6534172" y="5263877"/>
            <a:ext cx="1409772" cy="908097"/>
          </a:xfrm>
          <a:prstGeom prst="rect">
            <a:avLst/>
          </a:prstGeom>
        </p:spPr>
      </p:pic>
      <p:pic>
        <p:nvPicPr>
          <p:cNvPr id="16" name="Picture 15">
            <a:extLst>
              <a:ext uri="{FF2B5EF4-FFF2-40B4-BE49-F238E27FC236}">
                <a16:creationId xmlns:a16="http://schemas.microsoft.com/office/drawing/2014/main" id="{DBA06C80-85DF-46A1-B922-3D3B771AC00D}"/>
              </a:ext>
            </a:extLst>
          </p:cNvPr>
          <p:cNvPicPr>
            <a:picLocks noChangeAspect="1"/>
          </p:cNvPicPr>
          <p:nvPr/>
        </p:nvPicPr>
        <p:blipFill>
          <a:blip r:embed="rId11"/>
          <a:stretch>
            <a:fillRect/>
          </a:stretch>
        </p:blipFill>
        <p:spPr>
          <a:xfrm>
            <a:off x="8076536" y="5513926"/>
            <a:ext cx="1465715" cy="500710"/>
          </a:xfrm>
          <a:prstGeom prst="rect">
            <a:avLst/>
          </a:prstGeom>
        </p:spPr>
      </p:pic>
      <p:pic>
        <p:nvPicPr>
          <p:cNvPr id="17" name="Picture 16">
            <a:extLst>
              <a:ext uri="{FF2B5EF4-FFF2-40B4-BE49-F238E27FC236}">
                <a16:creationId xmlns:a16="http://schemas.microsoft.com/office/drawing/2014/main" id="{021ACEDE-E54C-4F91-A5E8-E87E561770BD}"/>
              </a:ext>
            </a:extLst>
          </p:cNvPr>
          <p:cNvPicPr>
            <a:picLocks noChangeAspect="1"/>
          </p:cNvPicPr>
          <p:nvPr/>
        </p:nvPicPr>
        <p:blipFill>
          <a:blip r:embed="rId12"/>
          <a:stretch>
            <a:fillRect/>
          </a:stretch>
        </p:blipFill>
        <p:spPr>
          <a:xfrm>
            <a:off x="10569883" y="4831169"/>
            <a:ext cx="1066855" cy="1041454"/>
          </a:xfrm>
          <a:prstGeom prst="rect">
            <a:avLst/>
          </a:prstGeom>
        </p:spPr>
      </p:pic>
      <p:pic>
        <p:nvPicPr>
          <p:cNvPr id="18" name="Picture 17">
            <a:extLst>
              <a:ext uri="{FF2B5EF4-FFF2-40B4-BE49-F238E27FC236}">
                <a16:creationId xmlns:a16="http://schemas.microsoft.com/office/drawing/2014/main" id="{0F711D4E-4EC6-4A26-A028-6CB6810984B5}"/>
              </a:ext>
            </a:extLst>
          </p:cNvPr>
          <p:cNvPicPr>
            <a:picLocks noChangeAspect="1"/>
          </p:cNvPicPr>
          <p:nvPr/>
        </p:nvPicPr>
        <p:blipFill>
          <a:blip r:embed="rId13"/>
          <a:stretch>
            <a:fillRect/>
          </a:stretch>
        </p:blipFill>
        <p:spPr>
          <a:xfrm>
            <a:off x="10449122" y="6206247"/>
            <a:ext cx="1241693" cy="392672"/>
          </a:xfrm>
          <a:prstGeom prst="rect">
            <a:avLst/>
          </a:prstGeom>
        </p:spPr>
      </p:pic>
      <p:pic>
        <p:nvPicPr>
          <p:cNvPr id="19" name="Picture 18">
            <a:extLst>
              <a:ext uri="{FF2B5EF4-FFF2-40B4-BE49-F238E27FC236}">
                <a16:creationId xmlns:a16="http://schemas.microsoft.com/office/drawing/2014/main" id="{327F0E84-F67E-4221-8761-3ED9C8B8A9DE}"/>
              </a:ext>
            </a:extLst>
          </p:cNvPr>
          <p:cNvPicPr>
            <a:picLocks noChangeAspect="1"/>
          </p:cNvPicPr>
          <p:nvPr/>
        </p:nvPicPr>
        <p:blipFill>
          <a:blip r:embed="rId14"/>
          <a:stretch>
            <a:fillRect/>
          </a:stretch>
        </p:blipFill>
        <p:spPr>
          <a:xfrm>
            <a:off x="8879452" y="1943719"/>
            <a:ext cx="1297646" cy="1222782"/>
          </a:xfrm>
          <a:prstGeom prst="rect">
            <a:avLst/>
          </a:prstGeom>
        </p:spPr>
      </p:pic>
      <p:pic>
        <p:nvPicPr>
          <p:cNvPr id="20" name="Picture 19">
            <a:extLst>
              <a:ext uri="{FF2B5EF4-FFF2-40B4-BE49-F238E27FC236}">
                <a16:creationId xmlns:a16="http://schemas.microsoft.com/office/drawing/2014/main" id="{686AD571-9EE7-4566-820C-503D075A4ECB}"/>
              </a:ext>
            </a:extLst>
          </p:cNvPr>
          <p:cNvPicPr>
            <a:picLocks noChangeAspect="1"/>
          </p:cNvPicPr>
          <p:nvPr/>
        </p:nvPicPr>
        <p:blipFill>
          <a:blip r:embed="rId15"/>
          <a:stretch>
            <a:fillRect/>
          </a:stretch>
        </p:blipFill>
        <p:spPr>
          <a:xfrm>
            <a:off x="10487329" y="800122"/>
            <a:ext cx="1149409" cy="977950"/>
          </a:xfrm>
          <a:prstGeom prst="rect">
            <a:avLst/>
          </a:prstGeom>
        </p:spPr>
      </p:pic>
    </p:spTree>
    <p:extLst>
      <p:ext uri="{BB962C8B-B14F-4D97-AF65-F5344CB8AC3E}">
        <p14:creationId xmlns:p14="http://schemas.microsoft.com/office/powerpoint/2010/main" val="21429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7">
                                            <p:txEl>
                                              <p:pRg st="0" end="0"/>
                                            </p:txEl>
                                          </p:spTgt>
                                        </p:tgtEl>
                                        <p:attrNameLst>
                                          <p:attrName>style.visibility</p:attrName>
                                        </p:attrNameLst>
                                      </p:cBhvr>
                                      <p:to>
                                        <p:strVal val="visible"/>
                                      </p:to>
                                    </p:set>
                                    <p:anim calcmode="lin" valueType="num">
                                      <p:cBhvr additive="base">
                                        <p:cTn id="10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
                                            <p:txEl>
                                              <p:pRg st="1" end="1"/>
                                            </p:txEl>
                                          </p:spTgt>
                                        </p:tgtEl>
                                        <p:attrNameLst>
                                          <p:attrName>style.visibility</p:attrName>
                                        </p:attrNameLst>
                                      </p:cBhvr>
                                      <p:to>
                                        <p:strVal val="visible"/>
                                      </p:to>
                                    </p:set>
                                    <p:anim calcmode="lin" valueType="num">
                                      <p:cBhvr additive="base">
                                        <p:cTn id="1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7">
                                            <p:txEl>
                                              <p:pRg st="2" end="2"/>
                                            </p:txEl>
                                          </p:spTgt>
                                        </p:tgtEl>
                                        <p:attrNameLst>
                                          <p:attrName>style.visibility</p:attrName>
                                        </p:attrNameLst>
                                      </p:cBhvr>
                                      <p:to>
                                        <p:strVal val="visible"/>
                                      </p:to>
                                    </p:set>
                                    <p:anim calcmode="lin" valueType="num">
                                      <p:cBhvr additive="base">
                                        <p:cTn id="1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7">
                                            <p:txEl>
                                              <p:pRg st="3" end="3"/>
                                            </p:txEl>
                                          </p:spTgt>
                                        </p:tgtEl>
                                        <p:attrNameLst>
                                          <p:attrName>style.visibility</p:attrName>
                                        </p:attrNameLst>
                                      </p:cBhvr>
                                      <p:to>
                                        <p:strVal val="visible"/>
                                      </p:to>
                                    </p:set>
                                    <p:anim calcmode="lin" valueType="num">
                                      <p:cBhvr additive="base">
                                        <p:cTn id="1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7">
                                            <p:txEl>
                                              <p:pRg st="4" end="4"/>
                                            </p:txEl>
                                          </p:spTgt>
                                        </p:tgtEl>
                                        <p:attrNameLst>
                                          <p:attrName>style.visibility</p:attrName>
                                        </p:attrNameLst>
                                      </p:cBhvr>
                                      <p:to>
                                        <p:strVal val="visible"/>
                                      </p:to>
                                    </p:set>
                                    <p:anim calcmode="lin" valueType="num">
                                      <p:cBhvr additive="base">
                                        <p:cTn id="13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7">
                                            <p:txEl>
                                              <p:pRg st="5" end="5"/>
                                            </p:txEl>
                                          </p:spTgt>
                                        </p:tgtEl>
                                        <p:attrNameLst>
                                          <p:attrName>style.visibility</p:attrName>
                                        </p:attrNameLst>
                                      </p:cBhvr>
                                      <p:to>
                                        <p:strVal val="visible"/>
                                      </p:to>
                                    </p:set>
                                    <p:anim calcmode="lin" valueType="num">
                                      <p:cBhvr additive="base">
                                        <p:cTn id="13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7">
                                            <p:txEl>
                                              <p:pRg st="6" end="6"/>
                                            </p:txEl>
                                          </p:spTgt>
                                        </p:tgtEl>
                                        <p:attrNameLst>
                                          <p:attrName>style.visibility</p:attrName>
                                        </p:attrNameLst>
                                      </p:cBhvr>
                                      <p:to>
                                        <p:strVal val="visible"/>
                                      </p:to>
                                    </p:set>
                                    <p:anim calcmode="lin" valueType="num">
                                      <p:cBhvr additive="base">
                                        <p:cTn id="14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7">
                                            <p:txEl>
                                              <p:pRg st="7" end="7"/>
                                            </p:txEl>
                                          </p:spTgt>
                                        </p:tgtEl>
                                        <p:attrNameLst>
                                          <p:attrName>style.visibility</p:attrName>
                                        </p:attrNameLst>
                                      </p:cBhvr>
                                      <p:to>
                                        <p:strVal val="visible"/>
                                      </p:to>
                                    </p:set>
                                    <p:anim calcmode="lin" valueType="num">
                                      <p:cBhvr additive="base">
                                        <p:cTn id="15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7">
                                            <p:txEl>
                                              <p:pRg st="8" end="8"/>
                                            </p:txEl>
                                          </p:spTgt>
                                        </p:tgtEl>
                                        <p:attrNameLst>
                                          <p:attrName>style.visibility</p:attrName>
                                        </p:attrNameLst>
                                      </p:cBhvr>
                                      <p:to>
                                        <p:strVal val="visible"/>
                                      </p:to>
                                    </p:set>
                                    <p:anim calcmode="lin" valueType="num">
                                      <p:cBhvr additive="base">
                                        <p:cTn id="15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1971D8E5-E6DF-4D0C-8320-D37E5F1DDEDB}"/>
              </a:ext>
            </a:extLst>
          </p:cNvPr>
          <p:cNvPicPr>
            <a:picLocks noChangeAspect="1"/>
          </p:cNvPicPr>
          <p:nvPr/>
        </p:nvPicPr>
        <p:blipFill>
          <a:blip r:embed="rId3"/>
          <a:stretch>
            <a:fillRect/>
          </a:stretch>
        </p:blipFill>
        <p:spPr>
          <a:xfrm>
            <a:off x="1853184" y="689585"/>
            <a:ext cx="7375657" cy="2619391"/>
          </a:xfrm>
          <a:prstGeom prst="rect">
            <a:avLst/>
          </a:prstGeom>
        </p:spPr>
      </p:pic>
    </p:spTree>
    <p:extLst>
      <p:ext uri="{BB962C8B-B14F-4D97-AF65-F5344CB8AC3E}">
        <p14:creationId xmlns:p14="http://schemas.microsoft.com/office/powerpoint/2010/main" val="47050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1358</Words>
  <Application>Microsoft Office PowerPoint</Application>
  <PresentationFormat>Widescreen</PresentationFormat>
  <Paragraphs>118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Comic Sans MS</vt:lpstr>
      <vt:lpstr>Office Theme</vt:lpstr>
      <vt:lpstr>PowerPoint Presentation</vt:lpstr>
      <vt:lpstr>What is online safety?</vt:lpstr>
      <vt:lpstr>What do we have to be concerned about?</vt:lpstr>
      <vt:lpstr>How children access the internet?</vt:lpstr>
      <vt:lpstr>Statistics</vt:lpstr>
      <vt:lpstr>More statistics</vt:lpstr>
      <vt:lpstr>What they use their devices for</vt:lpstr>
      <vt:lpstr>Social media sites</vt:lpstr>
      <vt:lpstr>PowerPoint Presentation</vt:lpstr>
      <vt:lpstr>Alternative social media sites for younger children</vt:lpstr>
      <vt:lpstr>Age appropriate games</vt:lpstr>
      <vt:lpstr>Popular games with age ratings</vt:lpstr>
      <vt:lpstr>Popular games with age ratings</vt:lpstr>
      <vt:lpstr>PowerPoint Presentation</vt:lpstr>
      <vt:lpstr>We are all concerned about our children and will deal with any difficulties they have but we also have a duty to report incidents to the relevant parties and to do this you need to follow the sites online reporting procedures. If They don’t know about it they can’t put restraints in place </vt:lpstr>
      <vt:lpstr>Messaging and talking online</vt:lpstr>
      <vt:lpstr>What would you do?  As adults, we understand how to react in different situations but children are yet to have the life experiences to make informed opinions. They often don’t see the potential dangers. </vt:lpstr>
      <vt:lpstr>PowerPoint Presentation</vt:lpstr>
      <vt:lpstr>PowerPoint Presentation</vt:lpstr>
      <vt:lpstr>Watch this short annimation </vt:lpstr>
      <vt:lpstr>Major concern highlighted during 2021</vt:lpstr>
      <vt:lpstr>What we use in school Our computing curriculum covers online safety across all areas of learning. The Purple Mash platform follows the SMART rules and children are reminded of these when completing computing activities </vt:lpstr>
      <vt:lpstr>PowerPoint Presentation</vt:lpstr>
      <vt:lpstr>PowerPoint Presentation</vt:lpstr>
      <vt:lpstr>PowerPoint Presentation</vt:lpstr>
      <vt:lpstr>PowerPoint Presentation</vt:lpstr>
      <vt:lpstr>PowerPoint Presentation</vt:lpstr>
      <vt:lpstr>Purple Mash Safer Internet Resources  By logging into their account children and parents can access a range of resources</vt:lpstr>
      <vt:lpstr>Recommended e-safety site to help set up parental controls  https://www.internetmatters.org/ </vt:lpstr>
      <vt:lpstr>PowerPoint Presentation</vt:lpstr>
      <vt:lpstr>Useful 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Croft Primary School Internet safety Presentation</dc:title>
  <dc:creator>staff25</dc:creator>
  <cp:lastModifiedBy>staff02</cp:lastModifiedBy>
  <cp:revision>63</cp:revision>
  <dcterms:created xsi:type="dcterms:W3CDTF">2022-02-01T17:10:03Z</dcterms:created>
  <dcterms:modified xsi:type="dcterms:W3CDTF">2023-09-21T13:40:41Z</dcterms:modified>
</cp:coreProperties>
</file>